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381" r:id="rId1"/>
  </p:sldMasterIdLst>
  <p:notesMasterIdLst>
    <p:notesMasterId r:id="rId29"/>
  </p:notesMasterIdLst>
  <p:handoutMasterIdLst>
    <p:handoutMasterId r:id="rId30"/>
  </p:handoutMasterIdLst>
  <p:sldIdLst>
    <p:sldId id="1108" r:id="rId2"/>
    <p:sldId id="1170" r:id="rId3"/>
    <p:sldId id="1151" r:id="rId4"/>
    <p:sldId id="1169" r:id="rId5"/>
    <p:sldId id="1152" r:id="rId6"/>
    <p:sldId id="1165" r:id="rId7"/>
    <p:sldId id="1159" r:id="rId8"/>
    <p:sldId id="1166" r:id="rId9"/>
    <p:sldId id="1167" r:id="rId10"/>
    <p:sldId id="1168" r:id="rId11"/>
    <p:sldId id="1163" r:id="rId12"/>
    <p:sldId id="1160" r:id="rId13"/>
    <p:sldId id="1161" r:id="rId14"/>
    <p:sldId id="1162" r:id="rId15"/>
    <p:sldId id="1171" r:id="rId16"/>
    <p:sldId id="1172" r:id="rId17"/>
    <p:sldId id="1164" r:id="rId18"/>
    <p:sldId id="1173" r:id="rId19"/>
    <p:sldId id="1174" r:id="rId20"/>
    <p:sldId id="1175" r:id="rId21"/>
    <p:sldId id="1176" r:id="rId22"/>
    <p:sldId id="1137" r:id="rId23"/>
    <p:sldId id="1138" r:id="rId24"/>
    <p:sldId id="1141" r:id="rId25"/>
    <p:sldId id="1177" r:id="rId26"/>
    <p:sldId id="1179" r:id="rId27"/>
    <p:sldId id="1139" r:id="rId28"/>
  </p:sldIdLst>
  <p:sldSz cx="9144000" cy="6858000" type="screen4x3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HY헤드라인M" pitchFamily="18" charset="-127"/>
        <a:ea typeface="HY헤드라인M" pitchFamily="18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HY헤드라인M" pitchFamily="18" charset="-127"/>
        <a:ea typeface="HY헤드라인M" pitchFamily="18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HY헤드라인M" pitchFamily="18" charset="-127"/>
        <a:ea typeface="HY헤드라인M" pitchFamily="18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HY헤드라인M" pitchFamily="18" charset="-127"/>
        <a:ea typeface="HY헤드라인M" pitchFamily="18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HY헤드라인M" pitchFamily="18" charset="-127"/>
        <a:ea typeface="HY헤드라인M" pitchFamily="18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tx1"/>
        </a:solidFill>
        <a:latin typeface="HY헤드라인M" pitchFamily="18" charset="-127"/>
        <a:ea typeface="HY헤드라인M" pitchFamily="18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tx1"/>
        </a:solidFill>
        <a:latin typeface="HY헤드라인M" pitchFamily="18" charset="-127"/>
        <a:ea typeface="HY헤드라인M" pitchFamily="18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tx1"/>
        </a:solidFill>
        <a:latin typeface="HY헤드라인M" pitchFamily="18" charset="-127"/>
        <a:ea typeface="HY헤드라인M" pitchFamily="18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tx1"/>
        </a:solidFill>
        <a:latin typeface="HY헤드라인M" pitchFamily="18" charset="-127"/>
        <a:ea typeface="HY헤드라인M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896">
          <p15:clr>
            <a:srgbClr val="A4A3A4"/>
          </p15:clr>
        </p15:guide>
        <p15:guide id="2" orient="horz" pos="1381">
          <p15:clr>
            <a:srgbClr val="A4A3A4"/>
          </p15:clr>
        </p15:guide>
        <p15:guide id="3" orient="horz" pos="1562">
          <p15:clr>
            <a:srgbClr val="A4A3A4"/>
          </p15:clr>
        </p15:guide>
        <p15:guide id="4" orient="horz" pos="1750">
          <p15:clr>
            <a:srgbClr val="A4A3A4"/>
          </p15:clr>
        </p15:guide>
        <p15:guide id="5" pos="2464">
          <p15:clr>
            <a:srgbClr val="A4A3A4"/>
          </p15:clr>
        </p15:guide>
        <p15:guide id="6" pos="342">
          <p15:clr>
            <a:srgbClr val="A4A3A4"/>
          </p15:clr>
        </p15:guide>
        <p15:guide id="7" pos="2896">
          <p15:clr>
            <a:srgbClr val="A4A3A4"/>
          </p15:clr>
        </p15:guide>
        <p15:guide id="8" pos="5356">
          <p15:clr>
            <a:srgbClr val="A4A3A4"/>
          </p15:clr>
        </p15:guide>
        <p15:guide id="9" pos="847">
          <p15:clr>
            <a:srgbClr val="A4A3A4"/>
          </p15:clr>
        </p15:guide>
        <p15:guide id="10" pos="1352">
          <p15:clr>
            <a:srgbClr val="A4A3A4"/>
          </p15:clr>
        </p15:guide>
        <p15:guide id="11" pos="1857">
          <p15:clr>
            <a:srgbClr val="A4A3A4"/>
          </p15:clr>
        </p15:guide>
        <p15:guide id="12" pos="37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" initials="a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1FFE1"/>
    <a:srgbClr val="FFFFCC"/>
    <a:srgbClr val="CCECFF"/>
    <a:srgbClr val="FFFBFB"/>
    <a:srgbClr val="FFE5E5"/>
    <a:srgbClr val="FFFF99"/>
    <a:srgbClr val="FF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42" autoAdjust="0"/>
    <p:restoredTop sz="97205" autoAdjust="0"/>
  </p:normalViewPr>
  <p:slideViewPr>
    <p:cSldViewPr snapToGrid="0">
      <p:cViewPr varScale="1">
        <p:scale>
          <a:sx n="66" d="100"/>
          <a:sy n="66" d="100"/>
        </p:scale>
        <p:origin x="-91" y="-456"/>
      </p:cViewPr>
      <p:guideLst>
        <p:guide orient="horz" pos="3896"/>
        <p:guide orient="horz" pos="1381"/>
        <p:guide orient="horz" pos="1562"/>
        <p:guide orient="horz" pos="1750"/>
        <p:guide pos="2464"/>
        <p:guide pos="342"/>
        <p:guide pos="2896"/>
        <p:guide pos="5356"/>
        <p:guide pos="847"/>
        <p:guide pos="1352"/>
        <p:guide pos="1857"/>
        <p:guide pos="37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3642"/>
    </p:cViewPr>
  </p:sorterViewPr>
  <p:notesViewPr>
    <p:cSldViewPr snapToGrid="0">
      <p:cViewPr varScale="1">
        <p:scale>
          <a:sx n="77" d="100"/>
          <a:sy n="77" d="100"/>
        </p:scale>
        <p:origin x="-3390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BA2A43-D433-4DF8-B8A3-26A8A53A66F5}" type="datetimeFigureOut">
              <a:rPr lang="ko-KR" altLang="en-US" smtClean="0"/>
              <a:t>2019-07-24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F8CA15-CD4B-4AE6-A283-E61F2F1F02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008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effectLst/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effectLst/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40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2950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6463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155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effectLst/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5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effectLst/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DF576F4B-E2CE-4DB0-B75F-EF3C8A21EF7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53982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18674826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4113501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455582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6830219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780413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6045659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596189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928184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9112465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1674379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1575804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12734207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4883555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16283508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16853209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6361388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4768974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40490570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4296592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659856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947871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1379827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810249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447848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95879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1245309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699053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2266950"/>
            <a:ext cx="9144000" cy="3278188"/>
          </a:xfrm>
          <a:prstGeom prst="rect">
            <a:avLst/>
          </a:prstGeom>
          <a:gradFill rotWithShape="1">
            <a:gsLst>
              <a:gs pos="0">
                <a:srgbClr val="0066CC"/>
              </a:gs>
              <a:gs pos="100000">
                <a:schemeClr val="bg1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70000"/>
              </a:lnSpc>
              <a:spcBef>
                <a:spcPct val="20000"/>
              </a:spcBef>
              <a:defRPr/>
            </a:pPr>
            <a:endParaRPr lang="ko-KR" altLang="en-US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2276475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0066CC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70000"/>
              </a:lnSpc>
              <a:spcBef>
                <a:spcPct val="20000"/>
              </a:spcBef>
              <a:defRPr/>
            </a:pPr>
            <a:endParaRPr lang="ko-KR" altLang="en-US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575" y="5594350"/>
            <a:ext cx="2987675" cy="125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6"/>
          <p:cNvSpPr>
            <a:spLocks noChangeArrowheads="1"/>
          </p:cNvSpPr>
          <p:nvPr/>
        </p:nvSpPr>
        <p:spPr bwMode="auto">
          <a:xfrm rot="9022281">
            <a:off x="8027988" y="114300"/>
            <a:ext cx="1223962" cy="1081088"/>
          </a:xfrm>
          <a:prstGeom prst="hexagon">
            <a:avLst>
              <a:gd name="adj" fmla="val 28304"/>
              <a:gd name="vf" fmla="val 115470"/>
            </a:avLst>
          </a:prstGeom>
          <a:solidFill>
            <a:srgbClr val="003366">
              <a:alpha val="39999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70000"/>
              </a:lnSpc>
              <a:spcBef>
                <a:spcPct val="20000"/>
              </a:spcBef>
              <a:defRPr/>
            </a:pPr>
            <a:endParaRPr lang="ko-KR" altLang="en-US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 rot="9022281">
            <a:off x="7496175" y="1036638"/>
            <a:ext cx="1223963" cy="1081087"/>
          </a:xfrm>
          <a:prstGeom prst="hexagon">
            <a:avLst>
              <a:gd name="adj" fmla="val 28304"/>
              <a:gd name="vf" fmla="val 115470"/>
            </a:avLst>
          </a:prstGeom>
          <a:solidFill>
            <a:srgbClr val="005FBE">
              <a:alpha val="39999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70000"/>
              </a:lnSpc>
              <a:spcBef>
                <a:spcPct val="20000"/>
              </a:spcBef>
              <a:defRPr/>
            </a:pPr>
            <a:endParaRPr lang="ko-KR" altLang="en-US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 rot="9022281">
            <a:off x="6958013" y="93663"/>
            <a:ext cx="1223962" cy="1081087"/>
          </a:xfrm>
          <a:prstGeom prst="hexagon">
            <a:avLst>
              <a:gd name="adj" fmla="val 28304"/>
              <a:gd name="vf" fmla="val 115470"/>
            </a:avLst>
          </a:prstGeom>
          <a:solidFill>
            <a:srgbClr val="004992">
              <a:alpha val="39999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70000"/>
              </a:lnSpc>
              <a:spcBef>
                <a:spcPct val="20000"/>
              </a:spcBef>
              <a:defRPr/>
            </a:pPr>
            <a:endParaRPr lang="ko-KR" altLang="en-US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 rot="9022281">
            <a:off x="6424613" y="1019175"/>
            <a:ext cx="1223962" cy="1081088"/>
          </a:xfrm>
          <a:prstGeom prst="hexagon">
            <a:avLst>
              <a:gd name="adj" fmla="val 28304"/>
              <a:gd name="vf" fmla="val 115470"/>
            </a:avLst>
          </a:prstGeom>
          <a:solidFill>
            <a:srgbClr val="007CF8">
              <a:alpha val="39999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70000"/>
              </a:lnSpc>
              <a:spcBef>
                <a:spcPct val="20000"/>
              </a:spcBef>
              <a:defRPr/>
            </a:pPr>
            <a:endParaRPr lang="ko-KR" altLang="en-US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 rot="9022281">
            <a:off x="6958013" y="1955800"/>
            <a:ext cx="1223962" cy="1081088"/>
          </a:xfrm>
          <a:prstGeom prst="hexagon">
            <a:avLst>
              <a:gd name="adj" fmla="val 28304"/>
              <a:gd name="vf" fmla="val 115470"/>
            </a:avLst>
          </a:prstGeom>
          <a:solidFill>
            <a:srgbClr val="51A8FF">
              <a:alpha val="39999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70000"/>
              </a:lnSpc>
              <a:spcBef>
                <a:spcPct val="20000"/>
              </a:spcBef>
              <a:defRPr/>
            </a:pPr>
            <a:endParaRPr lang="ko-KR" altLang="en-US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AutoShape 11"/>
          <p:cNvSpPr>
            <a:spLocks noChangeArrowheads="1"/>
          </p:cNvSpPr>
          <p:nvPr/>
        </p:nvSpPr>
        <p:spPr bwMode="auto">
          <a:xfrm rot="9022281">
            <a:off x="6427788" y="2879725"/>
            <a:ext cx="1223962" cy="1081088"/>
          </a:xfrm>
          <a:prstGeom prst="hexagon">
            <a:avLst>
              <a:gd name="adj" fmla="val 28304"/>
              <a:gd name="vf" fmla="val 115470"/>
            </a:avLst>
          </a:prstGeom>
          <a:solidFill>
            <a:srgbClr val="9FCFFF">
              <a:alpha val="39999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70000"/>
              </a:lnSpc>
              <a:spcBef>
                <a:spcPct val="20000"/>
              </a:spcBef>
              <a:defRPr/>
            </a:pPr>
            <a:endParaRPr lang="ko-KR" altLang="en-US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AutoShape 12"/>
          <p:cNvSpPr>
            <a:spLocks noChangeArrowheads="1"/>
          </p:cNvSpPr>
          <p:nvPr/>
        </p:nvSpPr>
        <p:spPr bwMode="auto">
          <a:xfrm rot="9022281">
            <a:off x="8024813" y="1968500"/>
            <a:ext cx="1223962" cy="1081088"/>
          </a:xfrm>
          <a:prstGeom prst="hexagon">
            <a:avLst>
              <a:gd name="adj" fmla="val 28304"/>
              <a:gd name="vf" fmla="val 115470"/>
            </a:avLst>
          </a:prstGeom>
          <a:solidFill>
            <a:srgbClr val="007CF8">
              <a:alpha val="39999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70000"/>
              </a:lnSpc>
              <a:spcBef>
                <a:spcPct val="20000"/>
              </a:spcBef>
              <a:defRPr/>
            </a:pPr>
            <a:endParaRPr lang="ko-KR" altLang="en-US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 rot="9022281">
            <a:off x="7493000" y="2894013"/>
            <a:ext cx="1223963" cy="1081087"/>
          </a:xfrm>
          <a:prstGeom prst="hexagon">
            <a:avLst>
              <a:gd name="adj" fmla="val 28304"/>
              <a:gd name="vf" fmla="val 115470"/>
            </a:avLst>
          </a:prstGeom>
          <a:solidFill>
            <a:srgbClr val="87C3FF">
              <a:alpha val="39999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70000"/>
              </a:lnSpc>
              <a:spcBef>
                <a:spcPct val="20000"/>
              </a:spcBef>
              <a:defRPr/>
            </a:pPr>
            <a:endParaRPr lang="ko-KR" altLang="en-US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 rot="9022281">
            <a:off x="5894388" y="1939925"/>
            <a:ext cx="1223962" cy="1081088"/>
          </a:xfrm>
          <a:prstGeom prst="hexagon">
            <a:avLst>
              <a:gd name="adj" fmla="val 28304"/>
              <a:gd name="vf" fmla="val 115470"/>
            </a:avLst>
          </a:prstGeom>
          <a:solidFill>
            <a:srgbClr val="7BBDFF">
              <a:alpha val="39999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70000"/>
              </a:lnSpc>
              <a:spcBef>
                <a:spcPct val="20000"/>
              </a:spcBef>
              <a:defRPr/>
            </a:pPr>
            <a:endParaRPr lang="ko-KR" altLang="en-US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AutoShape 15"/>
          <p:cNvSpPr>
            <a:spLocks noChangeArrowheads="1"/>
          </p:cNvSpPr>
          <p:nvPr/>
        </p:nvSpPr>
        <p:spPr bwMode="auto">
          <a:xfrm rot="9022281">
            <a:off x="5364163" y="2865438"/>
            <a:ext cx="1223962" cy="1081087"/>
          </a:xfrm>
          <a:prstGeom prst="hexagon">
            <a:avLst>
              <a:gd name="adj" fmla="val 28304"/>
              <a:gd name="vf" fmla="val 115470"/>
            </a:avLst>
          </a:prstGeom>
          <a:solidFill>
            <a:srgbClr val="C9E4FF">
              <a:alpha val="39999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70000"/>
              </a:lnSpc>
              <a:spcBef>
                <a:spcPct val="20000"/>
              </a:spcBef>
              <a:defRPr/>
            </a:pPr>
            <a:endParaRPr lang="ko-KR" altLang="en-US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AutoShape 16"/>
          <p:cNvSpPr>
            <a:spLocks noChangeArrowheads="1"/>
          </p:cNvSpPr>
          <p:nvPr/>
        </p:nvSpPr>
        <p:spPr bwMode="auto">
          <a:xfrm rot="9022281">
            <a:off x="5892800" y="79375"/>
            <a:ext cx="1223963" cy="1081088"/>
          </a:xfrm>
          <a:prstGeom prst="hexagon">
            <a:avLst>
              <a:gd name="adj" fmla="val 28304"/>
              <a:gd name="vf" fmla="val 115470"/>
            </a:avLst>
          </a:prstGeom>
          <a:solidFill>
            <a:srgbClr val="005FBE">
              <a:alpha val="39999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70000"/>
              </a:lnSpc>
              <a:spcBef>
                <a:spcPct val="20000"/>
              </a:spcBef>
              <a:defRPr/>
            </a:pPr>
            <a:endParaRPr lang="ko-KR" altLang="en-US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 rot="9022281">
            <a:off x="5360988" y="1000125"/>
            <a:ext cx="1223962" cy="1081088"/>
          </a:xfrm>
          <a:prstGeom prst="hexagon">
            <a:avLst>
              <a:gd name="adj" fmla="val 28304"/>
              <a:gd name="vf" fmla="val 115470"/>
            </a:avLst>
          </a:prstGeom>
          <a:solidFill>
            <a:srgbClr val="51A8FF">
              <a:alpha val="39999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70000"/>
              </a:lnSpc>
              <a:spcBef>
                <a:spcPct val="20000"/>
              </a:spcBef>
              <a:defRPr/>
            </a:pPr>
            <a:endParaRPr lang="ko-KR" altLang="en-US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AutoShape 18"/>
          <p:cNvSpPr>
            <a:spLocks noChangeArrowheads="1"/>
          </p:cNvSpPr>
          <p:nvPr/>
        </p:nvSpPr>
        <p:spPr bwMode="auto">
          <a:xfrm rot="9022281">
            <a:off x="4830763" y="1925638"/>
            <a:ext cx="1223962" cy="1081087"/>
          </a:xfrm>
          <a:prstGeom prst="hexagon">
            <a:avLst>
              <a:gd name="adj" fmla="val 28304"/>
              <a:gd name="vf" fmla="val 115470"/>
            </a:avLst>
          </a:prstGeom>
          <a:solidFill>
            <a:srgbClr val="9BCDFF">
              <a:alpha val="39999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70000"/>
              </a:lnSpc>
              <a:spcBef>
                <a:spcPct val="20000"/>
              </a:spcBef>
              <a:defRPr/>
            </a:pPr>
            <a:endParaRPr lang="ko-KR" altLang="en-US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AutoShape 19"/>
          <p:cNvSpPr>
            <a:spLocks noChangeArrowheads="1"/>
          </p:cNvSpPr>
          <p:nvPr/>
        </p:nvSpPr>
        <p:spPr bwMode="auto">
          <a:xfrm rot="9022281">
            <a:off x="4300538" y="2849563"/>
            <a:ext cx="1223962" cy="1081087"/>
          </a:xfrm>
          <a:prstGeom prst="hexagon">
            <a:avLst>
              <a:gd name="adj" fmla="val 28304"/>
              <a:gd name="vf" fmla="val 115470"/>
            </a:avLst>
          </a:prstGeom>
          <a:solidFill>
            <a:schemeClr val="bg1">
              <a:alpha val="39999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70000"/>
              </a:lnSpc>
              <a:spcBef>
                <a:spcPct val="20000"/>
              </a:spcBef>
              <a:defRPr/>
            </a:pPr>
            <a:endParaRPr lang="ko-KR" altLang="en-US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1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8" y="5857875"/>
            <a:ext cx="17526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8" y="5876925"/>
            <a:ext cx="1824037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221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55650" y="4365625"/>
            <a:ext cx="6113463" cy="158432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600">
                <a:latin typeface="휴먼엑스포" pitchFamily="18" charset="-127"/>
              </a:defRPr>
            </a:lvl1pPr>
          </a:lstStyle>
          <a:p>
            <a:r>
              <a:rPr lang="ko-KR" altLang="en-US"/>
              <a:t>부제목을 입력하십시오</a:t>
            </a:r>
          </a:p>
        </p:txBody>
      </p:sp>
      <p:sp>
        <p:nvSpPr>
          <p:cNvPr id="222228" name="Rectangle 20"/>
          <p:cNvSpPr>
            <a:spLocks noGrp="1" noChangeArrowheads="1"/>
          </p:cNvSpPr>
          <p:nvPr>
            <p:ph type="ctrTitle"/>
          </p:nvPr>
        </p:nvSpPr>
        <p:spPr>
          <a:xfrm>
            <a:off x="684213" y="1052513"/>
            <a:ext cx="7627937" cy="1470025"/>
          </a:xfrm>
          <a:prstGeom prst="rect">
            <a:avLst/>
          </a:prstGeom>
          <a:effectLst>
            <a:outerShdw dist="35921" dir="2700000" algn="ctr" rotWithShape="0">
              <a:schemeClr val="tx1">
                <a:alpha val="50000"/>
              </a:scheme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제목을 입력하십시오</a:t>
            </a:r>
          </a:p>
        </p:txBody>
      </p:sp>
    </p:spTree>
    <p:extLst>
      <p:ext uri="{BB962C8B-B14F-4D97-AF65-F5344CB8AC3E}">
        <p14:creationId xmlns:p14="http://schemas.microsoft.com/office/powerpoint/2010/main" val="3406396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60350"/>
            <a:ext cx="8229600" cy="922338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57338"/>
            <a:ext cx="8291513" cy="48275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38100" y="6542088"/>
            <a:ext cx="719138" cy="2603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7321285C-EAAF-40EB-9653-A118951E8F4B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403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77025" y="260350"/>
            <a:ext cx="2071688" cy="612457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60350"/>
            <a:ext cx="6067425" cy="61245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38100" y="6542088"/>
            <a:ext cx="719138" cy="2603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613DF0FF-750D-40A5-B700-A4CEB27628F0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125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4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38100" y="6542088"/>
            <a:ext cx="719138" cy="2603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404339BB-BAF7-40D2-B3D8-A2B059C6FCE1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486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38100" y="6542088"/>
            <a:ext cx="719138" cy="2603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285D051A-0B3A-4B5A-839F-9042B1C8112B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704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60350"/>
            <a:ext cx="8229600" cy="922338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557338"/>
            <a:ext cx="4068763" cy="482758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78363" y="1557338"/>
            <a:ext cx="4070350" cy="482758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38100" y="6542088"/>
            <a:ext cx="719138" cy="2603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F199EE17-6A1B-49C9-8D5E-B6CB78435518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524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8" name="Rectangle 25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38100" y="6542088"/>
            <a:ext cx="719138" cy="2603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0408EFA-398D-4647-B0ED-4970571D3A14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82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60350"/>
            <a:ext cx="8229600" cy="922338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4" name="Rectangle 25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38100" y="6542088"/>
            <a:ext cx="719138" cy="2603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A1699A23-568E-4FEB-BD85-89B443D9DCF4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591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3" name="Rectangle 25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38100" y="6542088"/>
            <a:ext cx="719138" cy="2603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5D6586E-4EE9-41CE-B7FA-A02A3E522BFF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514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38100" y="6542088"/>
            <a:ext cx="719138" cy="2603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76E5800-66D5-4742-8425-1E75D605393B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712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38100" y="6542088"/>
            <a:ext cx="719138" cy="2603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EC4EECE3-9026-4603-9321-AA4B8847471E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55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2845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2" r:id="rId1"/>
    <p:sldLayoutId id="2147484383" r:id="rId2"/>
    <p:sldLayoutId id="2147484384" r:id="rId3"/>
    <p:sldLayoutId id="2147484385" r:id="rId4"/>
    <p:sldLayoutId id="2147484386" r:id="rId5"/>
    <p:sldLayoutId id="2147484387" r:id="rId6"/>
    <p:sldLayoutId id="2147484388" r:id="rId7"/>
    <p:sldLayoutId id="2147484389" r:id="rId8"/>
    <p:sldLayoutId id="2147484390" r:id="rId9"/>
    <p:sldLayoutId id="2147484391" r:id="rId10"/>
    <p:sldLayoutId id="2147484392" r:id="rId11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bg1"/>
          </a:solidFill>
          <a:latin typeface="휴먼엑스포" pitchFamily="18" charset="-127"/>
          <a:ea typeface="휴먼엑스포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bg1"/>
          </a:solidFill>
          <a:latin typeface="휴먼엑스포" pitchFamily="18" charset="-127"/>
          <a:ea typeface="휴먼엑스포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bg1"/>
          </a:solidFill>
          <a:latin typeface="휴먼엑스포" pitchFamily="18" charset="-127"/>
          <a:ea typeface="휴먼엑스포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bg1"/>
          </a:solidFill>
          <a:latin typeface="휴먼엑스포" pitchFamily="18" charset="-127"/>
          <a:ea typeface="휴먼엑스포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4000" b="1">
          <a:solidFill>
            <a:schemeClr val="bg1"/>
          </a:solidFill>
          <a:latin typeface="휴먼엑스포" pitchFamily="18" charset="-127"/>
          <a:ea typeface="휴먼엑스포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4000" b="1">
          <a:solidFill>
            <a:schemeClr val="bg1"/>
          </a:solidFill>
          <a:latin typeface="휴먼엑스포" pitchFamily="18" charset="-127"/>
          <a:ea typeface="휴먼엑스포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4000" b="1">
          <a:solidFill>
            <a:schemeClr val="bg1"/>
          </a:solidFill>
          <a:latin typeface="휴먼엑스포" pitchFamily="18" charset="-127"/>
          <a:ea typeface="휴먼엑스포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4000" b="1">
          <a:solidFill>
            <a:schemeClr val="bg1"/>
          </a:solidFill>
          <a:latin typeface="휴먼엑스포" pitchFamily="18" charset="-127"/>
          <a:ea typeface="휴먼엑스포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an_Goodfellow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13" Type="http://schemas.openxmlformats.org/officeDocument/2006/relationships/image" Target="../media/image19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12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jpg"/><Relationship Id="rId10" Type="http://schemas.openxmlformats.org/officeDocument/2006/relationships/image" Target="../media/image16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Relationship Id="rId1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4000" dirty="0" smtClean="0"/>
              <a:t> GAN: Generative Adversarial Networks</a:t>
            </a:r>
            <a:r>
              <a:rPr lang="ko-KR" altLang="en-US" sz="4000" dirty="0" smtClean="0"/>
              <a:t> </a:t>
            </a:r>
            <a:endParaRPr lang="en-US" altLang="ko-KR" sz="4000" dirty="0"/>
          </a:p>
          <a:p>
            <a:pPr marL="0" indent="0">
              <a:buNone/>
              <a:defRPr/>
            </a:pPr>
            <a:endParaRPr lang="en-US" altLang="ko-KR" sz="1600" dirty="0" smtClean="0"/>
          </a:p>
          <a:p>
            <a:r>
              <a:rPr lang="en-US" altLang="ko-KR" sz="1600" dirty="0" smtClean="0">
                <a:effectLst/>
              </a:rPr>
              <a:t>System </a:t>
            </a:r>
            <a:r>
              <a:rPr lang="en-US" altLang="ko-KR" sz="1600" dirty="0">
                <a:effectLst/>
              </a:rPr>
              <a:t>of two neural networks competing against each other in a zero-sum game framework. </a:t>
            </a:r>
          </a:p>
          <a:p>
            <a:r>
              <a:rPr lang="en-US" altLang="ko-KR" sz="1600" dirty="0">
                <a:effectLst/>
              </a:rPr>
              <a:t>They were first introduced by </a:t>
            </a:r>
            <a:r>
              <a:rPr lang="en-US" altLang="ko-KR" sz="1600" dirty="0">
                <a:effectLst/>
                <a:hlinkClick r:id="rId3" tooltip="Ian Goodfellow"/>
              </a:rPr>
              <a:t>Ian </a:t>
            </a:r>
            <a:r>
              <a:rPr lang="en-US" altLang="ko-KR" sz="1600" dirty="0" err="1">
                <a:effectLst/>
                <a:hlinkClick r:id="rId3" tooltip="Ian Goodfellow"/>
              </a:rPr>
              <a:t>Goodfellow</a:t>
            </a:r>
            <a:r>
              <a:rPr lang="en-US" altLang="ko-KR" sz="1600" dirty="0">
                <a:effectLst/>
              </a:rPr>
              <a:t> </a:t>
            </a:r>
            <a:r>
              <a:rPr lang="en-US" altLang="ko-KR" sz="1600" i="1" dirty="0">
                <a:effectLst/>
              </a:rPr>
              <a:t>et al.</a:t>
            </a:r>
            <a:r>
              <a:rPr lang="en-US" altLang="ko-KR" sz="1600" dirty="0">
                <a:effectLst/>
              </a:rPr>
              <a:t> in 2014.</a:t>
            </a:r>
          </a:p>
          <a:p>
            <a:r>
              <a:rPr lang="en-US" altLang="ko-KR" sz="1600" dirty="0">
                <a:effectLst/>
              </a:rPr>
              <a:t>Can learn to draw samples from a model that is similar to data that we give them</a:t>
            </a:r>
            <a:r>
              <a:rPr lang="en-US" altLang="ko-KR" sz="1600" dirty="0" smtClean="0">
                <a:effectLst/>
              </a:rPr>
              <a:t>.</a:t>
            </a:r>
            <a:endParaRPr lang="en-US" altLang="ko-KR" sz="160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71021" y="6474811"/>
            <a:ext cx="719138" cy="260350"/>
          </a:xfrm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/>
            <a:fld id="{AD213DCA-3629-4B8E-B0DC-7B340E906BD1}" type="slidenum">
              <a:rPr lang="en-US" altLang="ko-KR" sz="1400">
                <a:solidFill>
                  <a:srgbClr val="0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pPr eaLnBrk="1" hangingPunct="1"/>
              <a:t>1</a:t>
            </a:fld>
            <a:endParaRPr lang="en-US" altLang="ko-KR" sz="1400" dirty="0">
              <a:solidFill>
                <a:srgbClr val="00000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991710" y="2035282"/>
            <a:ext cx="1251751" cy="1571348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861180" y="2089211"/>
            <a:ext cx="6852648" cy="4515775"/>
            <a:chOff x="364898" y="1362223"/>
            <a:chExt cx="8930940" cy="5657055"/>
          </a:xfrm>
        </p:grpSpPr>
        <p:pic>
          <p:nvPicPr>
            <p:cNvPr id="7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2315" y="1362223"/>
              <a:ext cx="6964711" cy="3476624"/>
            </a:xfrm>
            <a:prstGeom prst="rect">
              <a:avLst/>
            </a:prstGeom>
          </p:spPr>
        </p:pic>
        <p:pic>
          <p:nvPicPr>
            <p:cNvPr id="8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4898" y="4871391"/>
              <a:ext cx="2147860" cy="1592262"/>
            </a:xfrm>
            <a:prstGeom prst="rect">
              <a:avLst/>
            </a:prstGeom>
          </p:spPr>
        </p:pic>
        <p:pic>
          <p:nvPicPr>
            <p:cNvPr id="9" name="Picture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66224" y="4871391"/>
              <a:ext cx="1829614" cy="2147887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796012" y="4871390"/>
              <a:ext cx="2851400" cy="4241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Components of GANs</a:t>
              </a:r>
              <a:endParaRPr lang="en-US" dirty="0">
                <a:latin typeface="+mn-lt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025723" y="6278987"/>
            <a:ext cx="1026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Noise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89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4000" dirty="0" smtClean="0"/>
              <a:t> GAN: Generative Adversarial Networks</a:t>
            </a:r>
            <a:r>
              <a:rPr lang="ko-KR" altLang="en-US" sz="4000" dirty="0" smtClean="0"/>
              <a:t> </a:t>
            </a:r>
            <a:endParaRPr lang="en-US" altLang="ko-KR" sz="4000" dirty="0"/>
          </a:p>
          <a:p>
            <a:pPr marL="0" indent="0">
              <a:buNone/>
              <a:defRPr/>
            </a:pPr>
            <a:endParaRPr lang="en-US" altLang="ko-KR" sz="1600" dirty="0" smtClean="0"/>
          </a:p>
          <a:p>
            <a:pPr marL="0" indent="0">
              <a:buNone/>
              <a:defRPr/>
            </a:pPr>
            <a:r>
              <a:rPr lang="en-US" altLang="ko-KR" sz="3200" dirty="0" smtClean="0">
                <a:effectLst/>
              </a:rPr>
              <a:t>Intuition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71021" y="6474811"/>
            <a:ext cx="719138" cy="260350"/>
          </a:xfrm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/>
            <a:fld id="{AD213DCA-3629-4B8E-B0DC-7B340E906BD1}" type="slidenum">
              <a:rPr lang="en-US" altLang="ko-KR" sz="1400">
                <a:solidFill>
                  <a:srgbClr val="0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pPr eaLnBrk="1" hangingPunct="1"/>
              <a:t>10</a:t>
            </a:fld>
            <a:endParaRPr lang="en-US" altLang="ko-KR" sz="1400" dirty="0">
              <a:solidFill>
                <a:srgbClr val="00000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991710" y="2035282"/>
            <a:ext cx="1251751" cy="1571348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585" y="1581947"/>
            <a:ext cx="6338656" cy="471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1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4000" dirty="0" smtClean="0"/>
              <a:t> GAN: Generative Adversarial Networks</a:t>
            </a:r>
            <a:r>
              <a:rPr lang="ko-KR" altLang="en-US" sz="4000" dirty="0" smtClean="0"/>
              <a:t> </a:t>
            </a:r>
            <a:endParaRPr lang="en-US" altLang="ko-KR" sz="4000" dirty="0"/>
          </a:p>
          <a:p>
            <a:pPr marL="0" indent="0">
              <a:buNone/>
              <a:defRPr/>
            </a:pPr>
            <a:endParaRPr lang="en-US" altLang="ko-KR" sz="1600" dirty="0" smtClean="0"/>
          </a:p>
          <a:p>
            <a:pPr marL="0" indent="0">
              <a:buNone/>
              <a:defRPr/>
            </a:pPr>
            <a:r>
              <a:rPr lang="en-US" altLang="ko-KR" sz="3200" dirty="0" smtClean="0">
                <a:effectLst/>
              </a:rPr>
              <a:t>GAN’s Architecture</a:t>
            </a:r>
          </a:p>
          <a:p>
            <a:pPr marL="0" indent="0">
              <a:buNone/>
              <a:defRPr/>
            </a:pPr>
            <a:endParaRPr lang="en-US" altLang="ko-KR" sz="3200" dirty="0">
              <a:effectLst/>
            </a:endParaRPr>
          </a:p>
          <a:p>
            <a:pPr marL="0" indent="0">
              <a:buNone/>
              <a:defRPr/>
            </a:pPr>
            <a:endParaRPr lang="en-US" altLang="ko-KR" sz="3200" dirty="0" smtClean="0">
              <a:effectLst/>
            </a:endParaRPr>
          </a:p>
          <a:p>
            <a:pPr marL="0" indent="0">
              <a:buNone/>
              <a:defRPr/>
            </a:pPr>
            <a:endParaRPr lang="en-US" altLang="ko-KR" sz="3200" dirty="0">
              <a:effectLst/>
            </a:endParaRPr>
          </a:p>
          <a:p>
            <a:pPr marL="0" indent="0">
              <a:buNone/>
              <a:defRPr/>
            </a:pPr>
            <a:endParaRPr lang="en-US" altLang="ko-KR" sz="3200" dirty="0" smtClean="0">
              <a:effectLst/>
            </a:endParaRPr>
          </a:p>
          <a:p>
            <a:pPr marL="0" indent="0">
              <a:buNone/>
              <a:defRPr/>
            </a:pPr>
            <a:endParaRPr lang="en-US" altLang="ko-KR" sz="3200" dirty="0" smtClean="0">
              <a:effectLst/>
            </a:endParaRPr>
          </a:p>
          <a:p>
            <a:pPr marL="0" indent="0">
              <a:buNone/>
              <a:defRPr/>
            </a:pPr>
            <a:endParaRPr lang="en-US" altLang="ko-KR" sz="3200" dirty="0">
              <a:effectLst/>
            </a:endParaRPr>
          </a:p>
          <a:p>
            <a:pPr marL="0" indent="0">
              <a:buNone/>
              <a:defRPr/>
            </a:pPr>
            <a:endParaRPr lang="en-US" altLang="ko-KR" sz="3200" dirty="0">
              <a:effectLst/>
            </a:endParaRPr>
          </a:p>
          <a:p>
            <a:r>
              <a:rPr lang="en-US" altLang="ko-KR" sz="2000" b="1" dirty="0" smtClean="0">
                <a:effectLst/>
              </a:rPr>
              <a:t>Z </a:t>
            </a:r>
            <a:r>
              <a:rPr lang="en-US" altLang="ko-KR" sz="2000" dirty="0">
                <a:effectLst/>
              </a:rPr>
              <a:t>is some random noise (Gaussian/Uniform).</a:t>
            </a:r>
          </a:p>
          <a:p>
            <a:r>
              <a:rPr lang="en-US" altLang="ko-KR" sz="2000" b="1" dirty="0" smtClean="0">
                <a:effectLst/>
              </a:rPr>
              <a:t>Z </a:t>
            </a:r>
            <a:r>
              <a:rPr lang="en-US" altLang="ko-KR" sz="2000" dirty="0">
                <a:effectLst/>
              </a:rPr>
              <a:t>can be thought as the latent representation of the image.</a:t>
            </a:r>
            <a:endParaRPr lang="en-US" altLang="ko-KR" sz="2000" dirty="0" smtClean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71021" y="6474811"/>
            <a:ext cx="719138" cy="260350"/>
          </a:xfrm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/>
            <a:fld id="{AD213DCA-3629-4B8E-B0DC-7B340E906BD1}" type="slidenum">
              <a:rPr lang="en-US" altLang="ko-KR" sz="1400">
                <a:solidFill>
                  <a:srgbClr val="0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pPr eaLnBrk="1" hangingPunct="1"/>
              <a:t>11</a:t>
            </a:fld>
            <a:endParaRPr lang="en-US" altLang="ko-KR" sz="1400" dirty="0">
              <a:solidFill>
                <a:srgbClr val="00000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991710" y="2035282"/>
            <a:ext cx="1251751" cy="1571348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89" y="1637175"/>
            <a:ext cx="8788893" cy="399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5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4000" dirty="0" smtClean="0"/>
              <a:t> GAN: Generative Adversarial Networks</a:t>
            </a:r>
            <a:r>
              <a:rPr lang="ko-KR" altLang="en-US" sz="4000" dirty="0" smtClean="0"/>
              <a:t> </a:t>
            </a:r>
            <a:endParaRPr lang="en-US" altLang="ko-KR" sz="4000" dirty="0"/>
          </a:p>
          <a:p>
            <a:pPr marL="0" indent="0">
              <a:buNone/>
              <a:defRPr/>
            </a:pPr>
            <a:endParaRPr lang="en-US" altLang="ko-KR" sz="1600" dirty="0" smtClean="0"/>
          </a:p>
          <a:p>
            <a:pPr marL="0" indent="0">
              <a:buNone/>
              <a:defRPr/>
            </a:pPr>
            <a:r>
              <a:rPr lang="en-US" altLang="ko-KR" sz="3200" dirty="0" smtClean="0">
                <a:effectLst/>
              </a:rPr>
              <a:t>Training Discriminator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71021" y="6474811"/>
            <a:ext cx="719138" cy="260350"/>
          </a:xfrm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/>
            <a:fld id="{AD213DCA-3629-4B8E-B0DC-7B340E906BD1}" type="slidenum">
              <a:rPr lang="en-US" altLang="ko-KR" sz="1400">
                <a:solidFill>
                  <a:srgbClr val="0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pPr eaLnBrk="1" hangingPunct="1"/>
              <a:t>12</a:t>
            </a:fld>
            <a:endParaRPr lang="en-US" altLang="ko-KR" sz="1400" dirty="0">
              <a:solidFill>
                <a:srgbClr val="00000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991710" y="2035282"/>
            <a:ext cx="1251751" cy="1571348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" y="1848677"/>
            <a:ext cx="9144000" cy="415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7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4000" dirty="0" smtClean="0"/>
              <a:t> GAN: Generative Adversarial Networks</a:t>
            </a:r>
            <a:r>
              <a:rPr lang="ko-KR" altLang="en-US" sz="4000" dirty="0" smtClean="0"/>
              <a:t> </a:t>
            </a:r>
            <a:endParaRPr lang="en-US" altLang="ko-KR" sz="4000" dirty="0"/>
          </a:p>
          <a:p>
            <a:pPr marL="0" indent="0">
              <a:buNone/>
              <a:defRPr/>
            </a:pPr>
            <a:endParaRPr lang="en-US" altLang="ko-KR" sz="1600" dirty="0" smtClean="0"/>
          </a:p>
          <a:p>
            <a:pPr marL="0" indent="0">
              <a:buNone/>
              <a:defRPr/>
            </a:pPr>
            <a:r>
              <a:rPr lang="en-US" altLang="ko-KR" sz="3200" dirty="0" smtClean="0">
                <a:effectLst/>
              </a:rPr>
              <a:t>Training Generator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71021" y="6474811"/>
            <a:ext cx="719138" cy="260350"/>
          </a:xfrm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/>
            <a:fld id="{AD213DCA-3629-4B8E-B0DC-7B340E906BD1}" type="slidenum">
              <a:rPr lang="en-US" altLang="ko-KR" sz="1400">
                <a:solidFill>
                  <a:srgbClr val="0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pPr eaLnBrk="1" hangingPunct="1"/>
              <a:t>13</a:t>
            </a:fld>
            <a:endParaRPr lang="en-US" altLang="ko-KR" sz="1400" dirty="0">
              <a:solidFill>
                <a:srgbClr val="00000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991710" y="2035282"/>
            <a:ext cx="1251751" cy="1571348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6533"/>
            <a:ext cx="9144000" cy="415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672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4000" dirty="0" smtClean="0"/>
              <a:t> GAN: Generative Adversarial Networks</a:t>
            </a:r>
            <a:r>
              <a:rPr lang="ko-KR" altLang="en-US" sz="4000" dirty="0" smtClean="0"/>
              <a:t> </a:t>
            </a:r>
            <a:endParaRPr lang="en-US" altLang="ko-KR" sz="4000" dirty="0"/>
          </a:p>
          <a:p>
            <a:pPr marL="0" indent="0">
              <a:buNone/>
              <a:defRPr/>
            </a:pPr>
            <a:endParaRPr lang="en-US" altLang="ko-KR" sz="1600" dirty="0" smtClean="0"/>
          </a:p>
          <a:p>
            <a:pPr marL="0" indent="0">
              <a:buNone/>
              <a:defRPr/>
            </a:pPr>
            <a:r>
              <a:rPr lang="en-US" altLang="ko-KR" sz="3200" dirty="0" smtClean="0">
                <a:effectLst/>
              </a:rPr>
              <a:t>GAN’s formulation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71021" y="6474811"/>
            <a:ext cx="719138" cy="260350"/>
          </a:xfrm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/>
            <a:fld id="{AD213DCA-3629-4B8E-B0DC-7B340E906BD1}" type="slidenum">
              <a:rPr lang="en-US" altLang="ko-KR" sz="1400">
                <a:solidFill>
                  <a:srgbClr val="0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pPr eaLnBrk="1" hangingPunct="1"/>
              <a:t>14</a:t>
            </a:fld>
            <a:endParaRPr lang="en-US" altLang="ko-KR" sz="1400" dirty="0">
              <a:solidFill>
                <a:srgbClr val="00000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991710" y="2035282"/>
            <a:ext cx="1251751" cy="1571348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3914"/>
            <a:ext cx="9144000" cy="430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341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4000" dirty="0" smtClean="0"/>
              <a:t> </a:t>
            </a:r>
            <a:r>
              <a:rPr lang="en-US" altLang="ko-KR" sz="3200" dirty="0" smtClean="0">
                <a:effectLst/>
              </a:rPr>
              <a:t>GAN’s formulation </a:t>
            </a:r>
            <a:r>
              <a:rPr lang="ko-KR" altLang="en-US" sz="3200" dirty="0" smtClean="0">
                <a:effectLst/>
              </a:rPr>
              <a:t>검토</a:t>
            </a:r>
            <a:endParaRPr lang="en-US" altLang="ko-KR" sz="3200" dirty="0" smtClean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71021" y="6474811"/>
            <a:ext cx="719138" cy="260350"/>
          </a:xfrm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/>
            <a:fld id="{AD213DCA-3629-4B8E-B0DC-7B340E906BD1}" type="slidenum">
              <a:rPr lang="en-US" altLang="ko-KR" sz="1400">
                <a:solidFill>
                  <a:srgbClr val="0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pPr eaLnBrk="1" hangingPunct="1"/>
              <a:t>15</a:t>
            </a:fld>
            <a:endParaRPr lang="en-US" altLang="ko-KR" sz="1400" dirty="0">
              <a:solidFill>
                <a:srgbClr val="00000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991710" y="2035282"/>
            <a:ext cx="1251751" cy="1571348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345168480" descr="EMB0000265cb97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694" y="1397024"/>
            <a:ext cx="5400675" cy="47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0" y="2362472"/>
            <a:ext cx="9144000" cy="3834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dirty="0" smtClean="0">
                <a:solidFill>
                  <a:srgbClr val="000000"/>
                </a:solidFill>
                <a:latin typeface="+mn-ea"/>
                <a:ea typeface="+mn-ea"/>
              </a:rPr>
              <a:t>수식에서</a:t>
            </a:r>
            <a:endParaRPr lang="en-US" altLang="ko-KR" sz="1400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  <a:ea typeface="+mn-ea"/>
              </a:rPr>
              <a:t>-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n-ea"/>
                <a:ea typeface="+mn-ea"/>
              </a:rPr>
              <a:t>X~P</a:t>
            </a:r>
            <a:r>
              <a:rPr lang="en-US" altLang="ko-KR" sz="1400" kern="0" baseline="-25000" dirty="0" err="1" smtClean="0">
                <a:solidFill>
                  <a:srgbClr val="000000"/>
                </a:solidFill>
                <a:latin typeface="+mn-ea"/>
                <a:ea typeface="+mn-ea"/>
              </a:rPr>
              <a:t>data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 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(x)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는 실제 데이터에 대한 확률분포에서 </a:t>
            </a:r>
            <a:r>
              <a:rPr lang="ko-KR" altLang="en-US" sz="1400" kern="0" dirty="0" err="1">
                <a:solidFill>
                  <a:srgbClr val="000000"/>
                </a:solidFill>
                <a:latin typeface="+mn-ea"/>
                <a:ea typeface="+mn-ea"/>
              </a:rPr>
              <a:t>샘플링한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 데이터를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n-ea"/>
                <a:ea typeface="+mn-ea"/>
              </a:rPr>
              <a:t>의미</a:t>
            </a:r>
            <a:endParaRPr lang="en-US" altLang="ko-KR" sz="1400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  <a:ea typeface="+mn-ea"/>
              </a:rPr>
              <a:t>- </a:t>
            </a:r>
            <a:r>
              <a:rPr lang="en-US" altLang="ko-KR" sz="1400" kern="0" dirty="0" err="1" smtClean="0">
                <a:solidFill>
                  <a:srgbClr val="000000"/>
                </a:solidFill>
                <a:latin typeface="+mn-ea"/>
                <a:ea typeface="+mn-ea"/>
              </a:rPr>
              <a:t>Z~P</a:t>
            </a:r>
            <a:r>
              <a:rPr lang="en-US" altLang="ko-KR" sz="1400" kern="0" baseline="-25000" dirty="0" err="1" smtClean="0">
                <a:solidFill>
                  <a:srgbClr val="000000"/>
                </a:solidFill>
                <a:latin typeface="+mn-ea"/>
                <a:ea typeface="+mn-ea"/>
              </a:rPr>
              <a:t>z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  <a:ea typeface="+mn-ea"/>
              </a:rPr>
              <a:t>(z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는 일반적으로 </a:t>
            </a:r>
            <a:r>
              <a:rPr lang="ko-KR" altLang="en-US" sz="1400" kern="0" dirty="0" err="1" smtClean="0">
                <a:solidFill>
                  <a:srgbClr val="000000"/>
                </a:solidFill>
                <a:latin typeface="+mn-ea"/>
                <a:ea typeface="+mn-ea"/>
              </a:rPr>
              <a:t>가우시안</a:t>
            </a:r>
            <a:r>
              <a:rPr lang="ko-KR" altLang="en-US" sz="1400" kern="0" dirty="0" smtClean="0">
                <a:solidFill>
                  <a:srgbClr val="000000"/>
                </a:solidFill>
                <a:latin typeface="+mn-ea"/>
                <a:ea typeface="+mn-ea"/>
              </a:rPr>
              <a:t> 분포를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사용하는 임의의 </a:t>
            </a:r>
            <a:r>
              <a:rPr lang="ko-KR" altLang="en-US" sz="1400" kern="0" dirty="0" err="1">
                <a:solidFill>
                  <a:srgbClr val="000000"/>
                </a:solidFill>
                <a:latin typeface="+mn-ea"/>
                <a:ea typeface="+mn-ea"/>
              </a:rPr>
              <a:t>노이즈에서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400" kern="0" dirty="0" err="1">
                <a:solidFill>
                  <a:srgbClr val="000000"/>
                </a:solidFill>
                <a:latin typeface="+mn-ea"/>
                <a:ea typeface="+mn-ea"/>
              </a:rPr>
              <a:t>샘플링한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 데이터를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n-ea"/>
                <a:ea typeface="+mn-ea"/>
              </a:rPr>
              <a:t>의미</a:t>
            </a:r>
            <a:endParaRPr lang="en-US" altLang="ko-KR" sz="1400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  <a:ea typeface="+mn-ea"/>
              </a:rPr>
              <a:t>-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n-ea"/>
                <a:ea typeface="+mn-ea"/>
              </a:rPr>
              <a:t>여기서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z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를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  <a:ea typeface="+mn-ea"/>
              </a:rPr>
              <a:t>latent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vector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라고도 부르는데 차원이 줄어든 채로 데이터를 잘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n-ea"/>
                <a:ea typeface="+mn-ea"/>
              </a:rPr>
              <a:t>설명하는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잠재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n-ea"/>
                <a:ea typeface="+mn-ea"/>
              </a:rPr>
              <a:t>공간에서의</a:t>
            </a:r>
            <a:endParaRPr lang="en-US" altLang="ko-KR" sz="1400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  <a:ea typeface="+mn-ea"/>
              </a:rPr>
              <a:t> 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벡터를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n-ea"/>
                <a:ea typeface="+mn-ea"/>
              </a:rPr>
              <a:t>의미</a:t>
            </a:r>
            <a:endParaRPr lang="en-US" altLang="ko-KR" sz="1400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400" kern="0" dirty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 smtClean="0">
                <a:solidFill>
                  <a:srgbClr val="000000"/>
                </a:solidFill>
                <a:latin typeface="+mn-ea"/>
                <a:ea typeface="+mn-ea"/>
              </a:rPr>
              <a:t> - D(x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는 </a:t>
            </a:r>
            <a:r>
              <a:rPr lang="ko-KR" altLang="en-US" sz="1400" kern="0" dirty="0" err="1">
                <a:solidFill>
                  <a:srgbClr val="000000"/>
                </a:solidFill>
                <a:latin typeface="+mn-ea"/>
                <a:ea typeface="+mn-ea"/>
              </a:rPr>
              <a:t>분류자이고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 진짜일 확률을 의미하는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0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과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1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사이의 값이라서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데이터가 진짜이면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D(x)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는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1,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가짜이면 </a:t>
            </a:r>
            <a:endParaRPr lang="en-US" altLang="ko-KR" sz="1400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 smtClean="0">
                <a:solidFill>
                  <a:srgbClr val="000000"/>
                </a:solidFill>
                <a:latin typeface="+mn-ea"/>
                <a:ea typeface="+mn-ea"/>
              </a:rPr>
              <a:t>    0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의 값을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n-ea"/>
                <a:ea typeface="+mn-ea"/>
              </a:rPr>
              <a:t>내놓음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  <a:ea typeface="+mn-ea"/>
              </a:rPr>
              <a:t>. </a:t>
            </a: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  <a:ea typeface="+mn-ea"/>
              </a:rPr>
              <a:t>-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n-ea"/>
                <a:ea typeface="+mn-ea"/>
              </a:rPr>
              <a:t>두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번째 항에 있는 분류자인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D(G(z))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는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G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가 만들어낸 데이터인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G(z)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가 진짜라고 판단되면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1,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가짜라고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n-ea"/>
                <a:ea typeface="+mn-ea"/>
              </a:rPr>
              <a:t>판단</a:t>
            </a:r>
            <a:endParaRPr lang="en-US" altLang="ko-KR" sz="1400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  <a:ea typeface="+mn-ea"/>
              </a:rPr>
              <a:t> 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n-ea"/>
                <a:ea typeface="+mn-ea"/>
              </a:rPr>
              <a:t>되면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0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의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n-ea"/>
                <a:ea typeface="+mn-ea"/>
              </a:rPr>
              <a:t>값을 가지게 된다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200" kern="0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4513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4000" dirty="0" smtClean="0"/>
              <a:t> </a:t>
            </a:r>
            <a:r>
              <a:rPr lang="en-US" altLang="ko-KR" sz="3200" dirty="0" smtClean="0">
                <a:effectLst/>
              </a:rPr>
              <a:t>GAN’s formulation </a:t>
            </a:r>
            <a:r>
              <a:rPr lang="ko-KR" altLang="en-US" sz="3200" dirty="0" smtClean="0">
                <a:effectLst/>
              </a:rPr>
              <a:t>검토</a:t>
            </a:r>
            <a:endParaRPr lang="en-US" altLang="ko-KR" sz="3200" dirty="0" smtClean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71021" y="6474811"/>
            <a:ext cx="719138" cy="260350"/>
          </a:xfrm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/>
            <a:fld id="{AD213DCA-3629-4B8E-B0DC-7B340E906BD1}" type="slidenum">
              <a:rPr lang="en-US" altLang="ko-KR" sz="1400">
                <a:solidFill>
                  <a:srgbClr val="0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pPr eaLnBrk="1" hangingPunct="1"/>
              <a:t>16</a:t>
            </a:fld>
            <a:endParaRPr lang="en-US" altLang="ko-KR" sz="1400" dirty="0">
              <a:solidFill>
                <a:srgbClr val="00000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991710" y="2035282"/>
            <a:ext cx="1251751" cy="1571348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345168480" descr="EMB0000265cb97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585" y="609511"/>
            <a:ext cx="5400675" cy="47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0" y="1039699"/>
            <a:ext cx="9144000" cy="5607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dirty="0" smtClean="0">
                <a:solidFill>
                  <a:srgbClr val="0000FF"/>
                </a:solidFill>
                <a:latin typeface="+mn-ea"/>
                <a:ea typeface="+mn-ea"/>
              </a:rPr>
              <a:t>우선 </a:t>
            </a:r>
            <a:r>
              <a:rPr lang="en-US" altLang="ko-KR" sz="1400" kern="0" dirty="0">
                <a:solidFill>
                  <a:srgbClr val="0000FF"/>
                </a:solidFill>
                <a:latin typeface="+mn-ea"/>
                <a:ea typeface="+mn-ea"/>
              </a:rPr>
              <a:t>D</a:t>
            </a:r>
            <a:r>
              <a:rPr lang="ko-KR" altLang="en-US" sz="1400" kern="0" dirty="0">
                <a:solidFill>
                  <a:srgbClr val="0000FF"/>
                </a:solidFill>
                <a:latin typeface="+mn-ea"/>
                <a:ea typeface="+mn-ea"/>
              </a:rPr>
              <a:t>가 </a:t>
            </a:r>
            <a:r>
              <a:rPr lang="en-US" altLang="ko-KR" sz="1400" kern="0" dirty="0">
                <a:solidFill>
                  <a:srgbClr val="0000FF"/>
                </a:solidFill>
                <a:latin typeface="+mn-ea"/>
                <a:ea typeface="+mn-ea"/>
              </a:rPr>
              <a:t>V(D,G)</a:t>
            </a:r>
            <a:r>
              <a:rPr lang="ko-KR" altLang="en-US" sz="1400" kern="0" dirty="0">
                <a:solidFill>
                  <a:srgbClr val="0000FF"/>
                </a:solidFill>
                <a:latin typeface="+mn-ea"/>
                <a:ea typeface="+mn-ea"/>
              </a:rPr>
              <a:t>를 최대화하는 </a:t>
            </a:r>
            <a:r>
              <a:rPr lang="ko-KR" altLang="en-US" sz="1400" kern="0" dirty="0" smtClean="0">
                <a:solidFill>
                  <a:srgbClr val="0000FF"/>
                </a:solidFill>
                <a:latin typeface="+mn-ea"/>
                <a:ea typeface="+mn-ea"/>
              </a:rPr>
              <a:t>관점</a:t>
            </a:r>
            <a:endParaRPr lang="en-US" altLang="ko-KR" sz="1400" kern="0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 smtClean="0">
                <a:solidFill>
                  <a:srgbClr val="000000"/>
                </a:solidFill>
                <a:latin typeface="+mn-ea"/>
                <a:ea typeface="+mn-ea"/>
              </a:rPr>
              <a:t>   :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n-ea"/>
                <a:ea typeface="+mn-ea"/>
              </a:rPr>
              <a:t>위의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수식을 최대화하기 위해서는 우변의 첫 번째 항과 두 번째 항 모두 최대가 되어야 하므로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log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⁡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D(x)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와 </a:t>
            </a:r>
            <a:endParaRPr lang="en-US" altLang="ko-KR" sz="1400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  <a:ea typeface="+mn-ea"/>
              </a:rPr>
              <a:t>    log(1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-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⁡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D(G(z))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n-ea"/>
                <a:ea typeface="+mn-ea"/>
              </a:rPr>
              <a:t>모두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n-ea"/>
                <a:ea typeface="+mn-ea"/>
              </a:rPr>
              <a:t>최대가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되어야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n-ea"/>
                <a:ea typeface="+mn-ea"/>
              </a:rPr>
              <a:t>한다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  <a:ea typeface="+mn-ea"/>
              </a:rPr>
              <a:t>.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n-ea"/>
                <a:ea typeface="+mn-ea"/>
              </a:rPr>
              <a:t>따라서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, D(x)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는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1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이 되어야 하며 이는 실제 데이터를 진짜라고 </a:t>
            </a:r>
            <a:endParaRPr lang="en-US" altLang="ko-KR" sz="1400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  <a:ea typeface="+mn-ea"/>
              </a:rPr>
              <a:t>   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n-ea"/>
                <a:ea typeface="+mn-ea"/>
              </a:rPr>
              <a:t>분류하도록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D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를 학습하는 것을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n-ea"/>
                <a:ea typeface="+mn-ea"/>
              </a:rPr>
              <a:t>의미한다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  <a:ea typeface="+mn-ea"/>
              </a:rPr>
              <a:t>.  </a:t>
            </a: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  <a:ea typeface="+mn-ea"/>
              </a:rPr>
              <a:t>   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n-ea"/>
                <a:ea typeface="+mn-ea"/>
              </a:rPr>
              <a:t>마찬가지로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1-D(G(z))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는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1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이 되어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D(G(z))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는 따라서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0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이어야 하며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이는 생성자가 만들어낸 가짜 데이터를 </a:t>
            </a:r>
            <a:endParaRPr lang="en-US" altLang="ko-KR" sz="1400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  <a:ea typeface="+mn-ea"/>
              </a:rPr>
              <a:t>   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n-ea"/>
                <a:ea typeface="+mn-ea"/>
              </a:rPr>
              <a:t>가짜라고 분류하도록 </a:t>
            </a:r>
            <a:r>
              <a:rPr lang="ko-KR" altLang="en-US" sz="1400" kern="0" dirty="0" err="1">
                <a:solidFill>
                  <a:srgbClr val="000000"/>
                </a:solidFill>
                <a:latin typeface="+mn-ea"/>
                <a:ea typeface="+mn-ea"/>
              </a:rPr>
              <a:t>분류자를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 학습하는 것을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n-ea"/>
                <a:ea typeface="+mn-ea"/>
              </a:rPr>
              <a:t>의미한다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  <a:ea typeface="+mn-ea"/>
              </a:rPr>
              <a:t>.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n-ea"/>
                <a:ea typeface="+mn-ea"/>
              </a:rPr>
              <a:t>다시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생각해보면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V(D,G)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가 최대가 되도록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D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를 </a:t>
            </a:r>
            <a:endParaRPr lang="en-US" altLang="ko-KR" sz="1400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  <a:ea typeface="+mn-ea"/>
              </a:rPr>
              <a:t>   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n-ea"/>
                <a:ea typeface="+mn-ea"/>
              </a:rPr>
              <a:t>학습하는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것은 판별자가 진짜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n-ea"/>
                <a:ea typeface="+mn-ea"/>
              </a:rPr>
              <a:t>데이터를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n-ea"/>
                <a:ea typeface="+mn-ea"/>
              </a:rPr>
              <a:t>진짜로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가짜 데이터를 가짜로 분류하도록 학습하는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n-ea"/>
                <a:ea typeface="+mn-ea"/>
              </a:rPr>
              <a:t>과정이 된다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  <a:ea typeface="+mn-ea"/>
              </a:rPr>
              <a:t>.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/>
            </a:r>
            <a:b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</a:br>
            <a:endParaRPr lang="en-US" altLang="ko-KR" sz="1400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dirty="0" err="1" smtClean="0">
                <a:solidFill>
                  <a:srgbClr val="0000FF"/>
                </a:solidFill>
                <a:latin typeface="+mn-ea"/>
                <a:ea typeface="+mn-ea"/>
              </a:rPr>
              <a:t>생성자</a:t>
            </a:r>
            <a:r>
              <a:rPr lang="en-US" altLang="ko-KR" sz="1400" kern="0" dirty="0">
                <a:solidFill>
                  <a:srgbClr val="0000FF"/>
                </a:solidFill>
                <a:latin typeface="+mn-ea"/>
                <a:ea typeface="+mn-ea"/>
              </a:rPr>
              <a:t>G</a:t>
            </a:r>
            <a:r>
              <a:rPr lang="ko-KR" altLang="en-US" sz="1400" kern="0" dirty="0">
                <a:solidFill>
                  <a:srgbClr val="0000FF"/>
                </a:solidFill>
                <a:latin typeface="+mn-ea"/>
                <a:ea typeface="+mn-ea"/>
              </a:rPr>
              <a:t>가 </a:t>
            </a:r>
            <a:r>
              <a:rPr lang="en-US" altLang="ko-KR" sz="1400" kern="0" dirty="0">
                <a:solidFill>
                  <a:srgbClr val="0000FF"/>
                </a:solidFill>
                <a:latin typeface="+mn-ea"/>
                <a:ea typeface="+mn-ea"/>
              </a:rPr>
              <a:t>V(D,G)</a:t>
            </a:r>
            <a:r>
              <a:rPr lang="ko-KR" altLang="en-US" sz="1400" kern="0" dirty="0">
                <a:solidFill>
                  <a:srgbClr val="0000FF"/>
                </a:solidFill>
                <a:latin typeface="+mn-ea"/>
                <a:ea typeface="+mn-ea"/>
              </a:rPr>
              <a:t>를 어떻게 최소화하도록 학습하는 지에 대한 </a:t>
            </a:r>
            <a:r>
              <a:rPr lang="ko-KR" altLang="en-US" sz="1400" kern="0" dirty="0" smtClean="0">
                <a:solidFill>
                  <a:srgbClr val="0000FF"/>
                </a:solidFill>
                <a:latin typeface="+mn-ea"/>
                <a:ea typeface="+mn-ea"/>
              </a:rPr>
              <a:t>관점</a:t>
            </a:r>
            <a:endParaRPr lang="en-US" altLang="ko-KR" sz="1400" kern="0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dirty="0" smtClean="0">
                <a:solidFill>
                  <a:srgbClr val="000000"/>
                </a:solidFill>
                <a:latin typeface="+mn-ea"/>
                <a:ea typeface="+mn-ea"/>
              </a:rPr>
              <a:t>  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  <a:ea typeface="+mn-ea"/>
              </a:rPr>
              <a:t>: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n-ea"/>
                <a:ea typeface="+mn-ea"/>
              </a:rPr>
              <a:t>위의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수식의 우변 첫 번째 항에는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G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가 포함되어 있지 않으므로 </a:t>
            </a:r>
            <a:r>
              <a:rPr lang="ko-KR" altLang="en-US" sz="1400" kern="0" dirty="0" err="1">
                <a:solidFill>
                  <a:srgbClr val="000000"/>
                </a:solidFill>
                <a:latin typeface="+mn-ea"/>
                <a:ea typeface="+mn-ea"/>
              </a:rPr>
              <a:t>생성자와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 연관이 없어 생략이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n-ea"/>
                <a:ea typeface="+mn-ea"/>
              </a:rPr>
              <a:t>가능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  <a:ea typeface="+mn-ea"/>
              </a:rPr>
              <a:t>. </a:t>
            </a: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  <a:ea typeface="+mn-ea"/>
              </a:rPr>
              <a:t>   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두 번째 항을 최소화하기 위해서는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log(1 -</a:t>
            </a:r>
            <a:r>
              <a:rPr lang="ko-KR" altLang="en-US" sz="1400" kern="0" dirty="0" smtClean="0">
                <a:solidFill>
                  <a:srgbClr val="000000"/>
                </a:solidFill>
                <a:latin typeface="+mn-ea"/>
                <a:ea typeface="+mn-ea"/>
              </a:rPr>
              <a:t>⁡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  <a:ea typeface="+mn-ea"/>
              </a:rPr>
              <a:t>D(G(z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))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가 최소가 되어야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n-ea"/>
                <a:ea typeface="+mn-ea"/>
              </a:rPr>
              <a:t>한다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  <a:ea typeface="+mn-ea"/>
              </a:rPr>
              <a:t>.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n-ea"/>
                <a:ea typeface="+mn-ea"/>
              </a:rPr>
              <a:t>따라서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log(1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  <a:ea typeface="+mn-ea"/>
              </a:rPr>
              <a:t>-</a:t>
            </a:r>
            <a:r>
              <a:rPr lang="ko-KR" altLang="en-US" sz="1400" kern="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D(G(z)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는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0</a:t>
            </a:r>
            <a:r>
              <a:rPr lang="ko-KR" altLang="en-US" sz="1400" kern="0" dirty="0" smtClean="0">
                <a:solidFill>
                  <a:srgbClr val="000000"/>
                </a:solidFill>
                <a:latin typeface="+mn-ea"/>
                <a:ea typeface="+mn-ea"/>
              </a:rPr>
              <a:t>이</a:t>
            </a:r>
            <a:endParaRPr lang="en-US" altLang="ko-KR" sz="1400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  <a:ea typeface="+mn-ea"/>
              </a:rPr>
              <a:t>  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되어야 하고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D(G(z))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는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1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이 되어야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n-ea"/>
                <a:ea typeface="+mn-ea"/>
              </a:rPr>
              <a:t>한다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  <a:ea typeface="+mn-ea"/>
              </a:rPr>
              <a:t>.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n-ea"/>
                <a:ea typeface="+mn-ea"/>
              </a:rPr>
              <a:t>이는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판별자가 진짜로 분류할 만큼 완벽한 가짜 데이터를 </a:t>
            </a:r>
            <a:r>
              <a:rPr lang="ko-KR" altLang="en-US" sz="1400" kern="0" dirty="0" err="1" smtClean="0">
                <a:solidFill>
                  <a:srgbClr val="000000"/>
                </a:solidFill>
                <a:latin typeface="+mn-ea"/>
                <a:ea typeface="+mn-ea"/>
              </a:rPr>
              <a:t>생성하</a:t>
            </a:r>
            <a:endParaRPr lang="en-US" altLang="ko-KR" sz="1400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  <a:ea typeface="+mn-ea"/>
              </a:rPr>
              <a:t>    </a:t>
            </a:r>
            <a:r>
              <a:rPr lang="ko-KR" altLang="en-US" sz="1400" kern="0" dirty="0" err="1" smtClean="0">
                <a:solidFill>
                  <a:srgbClr val="000000"/>
                </a:solidFill>
                <a:latin typeface="+mn-ea"/>
                <a:ea typeface="+mn-ea"/>
              </a:rPr>
              <a:t>도록</a:t>
            </a:r>
            <a:r>
              <a:rPr lang="ko-KR" altLang="en-US" sz="1400" kern="0" dirty="0" smtClean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ko-KR" altLang="en-US" sz="1400" kern="0" dirty="0" err="1">
                <a:solidFill>
                  <a:srgbClr val="000000"/>
                </a:solidFill>
                <a:latin typeface="+mn-ea"/>
                <a:ea typeface="+mn-ea"/>
              </a:rPr>
              <a:t>생성자를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 학습시키는 것을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n-ea"/>
                <a:ea typeface="+mn-ea"/>
              </a:rPr>
              <a:t>의미한다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  <a:ea typeface="+mn-ea"/>
              </a:rPr>
              <a:t>. </a:t>
            </a: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400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dirty="0" smtClean="0">
                <a:solidFill>
                  <a:srgbClr val="FF0000"/>
                </a:solidFill>
                <a:latin typeface="+mn-ea"/>
                <a:ea typeface="+mn-ea"/>
              </a:rPr>
              <a:t>이처럼 </a:t>
            </a:r>
            <a:r>
              <a:rPr lang="en-US" altLang="ko-KR" sz="1400" kern="0" dirty="0">
                <a:solidFill>
                  <a:srgbClr val="FF0000"/>
                </a:solidFill>
                <a:latin typeface="+mn-ea"/>
                <a:ea typeface="+mn-ea"/>
              </a:rPr>
              <a:t>V(D,G)</a:t>
            </a:r>
            <a:r>
              <a:rPr lang="ko-KR" altLang="en-US" sz="1400" kern="0" dirty="0">
                <a:solidFill>
                  <a:srgbClr val="FF0000"/>
                </a:solidFill>
                <a:latin typeface="+mn-ea"/>
                <a:ea typeface="+mn-ea"/>
              </a:rPr>
              <a:t>를 최대화하는 방향으로 분류자 </a:t>
            </a:r>
            <a:r>
              <a:rPr lang="en-US" altLang="ko-KR" sz="1400" kern="0" dirty="0">
                <a:solidFill>
                  <a:srgbClr val="FF0000"/>
                </a:solidFill>
                <a:latin typeface="+mn-ea"/>
                <a:ea typeface="+mn-ea"/>
              </a:rPr>
              <a:t>D</a:t>
            </a:r>
            <a:r>
              <a:rPr lang="ko-KR" altLang="en-US" sz="1400" kern="0" dirty="0">
                <a:solidFill>
                  <a:srgbClr val="FF0000"/>
                </a:solidFill>
                <a:latin typeface="+mn-ea"/>
                <a:ea typeface="+mn-ea"/>
              </a:rPr>
              <a:t>를 학습하고</a:t>
            </a:r>
            <a:r>
              <a:rPr lang="en-US" altLang="ko-KR" sz="1400" kern="0" dirty="0">
                <a:solidFill>
                  <a:srgbClr val="FF0000"/>
                </a:solidFill>
                <a:latin typeface="+mn-ea"/>
                <a:ea typeface="+mn-ea"/>
              </a:rPr>
              <a:t>, V(D,G)</a:t>
            </a:r>
            <a:r>
              <a:rPr lang="ko-KR" altLang="en-US" sz="1400" kern="0" dirty="0">
                <a:solidFill>
                  <a:srgbClr val="FF0000"/>
                </a:solidFill>
                <a:latin typeface="+mn-ea"/>
                <a:ea typeface="+mn-ea"/>
              </a:rPr>
              <a:t>를 최소화하는 </a:t>
            </a:r>
            <a:r>
              <a:rPr lang="ko-KR" altLang="en-US" sz="1400" kern="0" dirty="0" smtClean="0">
                <a:solidFill>
                  <a:srgbClr val="FF0000"/>
                </a:solidFill>
                <a:latin typeface="+mn-ea"/>
                <a:ea typeface="+mn-ea"/>
              </a:rPr>
              <a:t>방향으로</a:t>
            </a:r>
            <a:endParaRPr lang="en-US" altLang="ko-KR" sz="1400" kern="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dirty="0" err="1" smtClean="0">
                <a:solidFill>
                  <a:srgbClr val="FF0000"/>
                </a:solidFill>
                <a:latin typeface="+mn-ea"/>
                <a:ea typeface="+mn-ea"/>
              </a:rPr>
              <a:t>생성자</a:t>
            </a:r>
            <a:r>
              <a:rPr lang="ko-KR" altLang="en-US" sz="1400" kern="0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sz="1400" kern="0" dirty="0" smtClean="0">
                <a:solidFill>
                  <a:srgbClr val="FF0000"/>
                </a:solidFill>
                <a:latin typeface="+mn-ea"/>
                <a:ea typeface="+mn-ea"/>
              </a:rPr>
              <a:t>G</a:t>
            </a:r>
            <a:r>
              <a:rPr lang="ko-KR" altLang="en-US" sz="1400" kern="0" dirty="0" smtClean="0">
                <a:solidFill>
                  <a:srgbClr val="FF0000"/>
                </a:solidFill>
                <a:latin typeface="+mn-ea"/>
                <a:ea typeface="+mn-ea"/>
              </a:rPr>
              <a:t>를 </a:t>
            </a:r>
            <a:r>
              <a:rPr lang="ko-KR" altLang="en-US" sz="1400" kern="0" dirty="0">
                <a:solidFill>
                  <a:srgbClr val="FF0000"/>
                </a:solidFill>
                <a:latin typeface="+mn-ea"/>
                <a:ea typeface="+mn-ea"/>
              </a:rPr>
              <a:t>학습하는 것을 </a:t>
            </a:r>
            <a:r>
              <a:rPr lang="en-US" altLang="ko-KR" sz="1400" kern="0" dirty="0" err="1">
                <a:solidFill>
                  <a:srgbClr val="FF0000"/>
                </a:solidFill>
                <a:latin typeface="+mn-ea"/>
                <a:ea typeface="+mn-ea"/>
              </a:rPr>
              <a:t>Minmax</a:t>
            </a:r>
            <a:r>
              <a:rPr lang="en-US" altLang="ko-KR" sz="1400" kern="0" dirty="0">
                <a:solidFill>
                  <a:srgbClr val="FF0000"/>
                </a:solidFill>
                <a:latin typeface="+mn-ea"/>
                <a:ea typeface="+mn-ea"/>
              </a:rPr>
              <a:t> problem</a:t>
            </a:r>
            <a:r>
              <a:rPr lang="ko-KR" altLang="en-US" sz="1400" kern="0" dirty="0">
                <a:solidFill>
                  <a:srgbClr val="FF0000"/>
                </a:solidFill>
                <a:latin typeface="+mn-ea"/>
                <a:ea typeface="+mn-ea"/>
              </a:rPr>
              <a:t>이라고 </a:t>
            </a:r>
            <a:r>
              <a:rPr lang="ko-KR" altLang="en-US" sz="1400" kern="0" dirty="0" smtClean="0">
                <a:solidFill>
                  <a:srgbClr val="FF0000"/>
                </a:solidFill>
                <a:latin typeface="+mn-ea"/>
                <a:ea typeface="+mn-ea"/>
              </a:rPr>
              <a:t>한다</a:t>
            </a:r>
            <a:r>
              <a:rPr lang="en-US" altLang="ko-KR" sz="1400" kern="0" dirty="0" smtClean="0">
                <a:solidFill>
                  <a:srgbClr val="FF0000"/>
                </a:solidFill>
                <a:latin typeface="+mn-ea"/>
                <a:ea typeface="+mn-ea"/>
              </a:rPr>
              <a:t>. </a:t>
            </a:r>
            <a:endParaRPr lang="ko-KR" altLang="en-US" sz="1400" kern="0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8468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4000" dirty="0" smtClean="0"/>
              <a:t> GAN: Generative Adversarial Networks</a:t>
            </a:r>
            <a:r>
              <a:rPr lang="ko-KR" altLang="en-US" sz="4000" dirty="0" smtClean="0"/>
              <a:t> </a:t>
            </a:r>
            <a:endParaRPr lang="en-US" altLang="ko-KR" sz="4000" dirty="0"/>
          </a:p>
          <a:p>
            <a:pPr marL="0" indent="0">
              <a:buNone/>
              <a:defRPr/>
            </a:pPr>
            <a:endParaRPr lang="en-US" altLang="ko-KR" sz="1600" dirty="0" smtClean="0"/>
          </a:p>
          <a:p>
            <a:pPr marL="0" indent="0">
              <a:buNone/>
              <a:defRPr/>
            </a:pPr>
            <a:r>
              <a:rPr lang="en-US" altLang="ko-KR" sz="3200" dirty="0" smtClean="0">
                <a:effectLst/>
              </a:rPr>
              <a:t>GAN’s formulation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71021" y="6474811"/>
            <a:ext cx="719138" cy="260350"/>
          </a:xfrm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/>
            <a:fld id="{AD213DCA-3629-4B8E-B0DC-7B340E906BD1}" type="slidenum">
              <a:rPr lang="en-US" altLang="ko-KR" sz="1400">
                <a:solidFill>
                  <a:srgbClr val="0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pPr eaLnBrk="1" hangingPunct="1"/>
              <a:t>17</a:t>
            </a:fld>
            <a:endParaRPr lang="en-US" altLang="ko-KR" sz="1400" dirty="0">
              <a:solidFill>
                <a:srgbClr val="00000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991710" y="2035282"/>
            <a:ext cx="1251751" cy="1571348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87" y="1625449"/>
            <a:ext cx="8407153" cy="472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06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4000" dirty="0" smtClean="0"/>
              <a:t> GAN: Generative Adversarial Networks</a:t>
            </a:r>
            <a:r>
              <a:rPr lang="ko-KR" altLang="en-US" sz="4000" dirty="0" smtClean="0"/>
              <a:t> </a:t>
            </a:r>
            <a:endParaRPr lang="en-US" altLang="ko-KR" sz="4000" dirty="0"/>
          </a:p>
          <a:p>
            <a:pPr marL="0" indent="0">
              <a:buNone/>
              <a:defRPr/>
            </a:pPr>
            <a:endParaRPr lang="en-US" altLang="ko-KR" sz="1600" dirty="0" smtClean="0"/>
          </a:p>
          <a:p>
            <a:pPr marL="0" indent="0">
              <a:buNone/>
              <a:defRPr/>
            </a:pPr>
            <a:r>
              <a:rPr lang="en-US" altLang="ko-KR" sz="3200" dirty="0" smtClean="0">
                <a:effectLst/>
              </a:rPr>
              <a:t>GAN</a:t>
            </a:r>
            <a:r>
              <a:rPr lang="ko-KR" altLang="en-US" sz="3200" dirty="0" smtClean="0">
                <a:effectLst/>
              </a:rPr>
              <a:t>의</a:t>
            </a:r>
            <a:r>
              <a:rPr lang="en-US" altLang="ko-KR" sz="3200" dirty="0" smtClean="0">
                <a:effectLst/>
              </a:rPr>
              <a:t> </a:t>
            </a:r>
            <a:r>
              <a:rPr lang="ko-KR" altLang="en-US" sz="3200" dirty="0" smtClean="0">
                <a:effectLst/>
              </a:rPr>
              <a:t>다양한 응용</a:t>
            </a:r>
            <a:endParaRPr lang="en-US" altLang="ko-KR" sz="3200" dirty="0" smtClean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71021" y="6474811"/>
            <a:ext cx="719138" cy="260350"/>
          </a:xfrm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/>
            <a:fld id="{AD213DCA-3629-4B8E-B0DC-7B340E906BD1}" type="slidenum">
              <a:rPr lang="en-US" altLang="ko-KR" sz="1400">
                <a:solidFill>
                  <a:srgbClr val="0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pPr eaLnBrk="1" hangingPunct="1"/>
              <a:t>18</a:t>
            </a:fld>
            <a:endParaRPr lang="en-US" altLang="ko-KR" sz="1400" dirty="0">
              <a:solidFill>
                <a:srgbClr val="00000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991710" y="2035282"/>
            <a:ext cx="1251751" cy="1571348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345171600" descr="EMB0000265cb97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591" y="3278190"/>
            <a:ext cx="5798445" cy="334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71021" y="1807018"/>
            <a:ext cx="8993079" cy="1471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 smtClean="0">
                <a:solidFill>
                  <a:srgbClr val="000000"/>
                </a:solidFill>
                <a:latin typeface="+mn-ea"/>
                <a:ea typeface="+mn-ea"/>
              </a:rPr>
              <a:t>- latent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vector z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는 </a:t>
            </a:r>
            <a:r>
              <a:rPr lang="ko-KR" altLang="en-US" sz="1400" kern="0" dirty="0" err="1">
                <a:solidFill>
                  <a:srgbClr val="000000"/>
                </a:solidFill>
                <a:latin typeface="+mn-ea"/>
                <a:ea typeface="+mn-ea"/>
              </a:rPr>
              <a:t>생성자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G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의 입력으로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n-ea"/>
                <a:ea typeface="+mn-ea"/>
              </a:rPr>
              <a:t>사용</a:t>
            </a:r>
            <a:endParaRPr lang="en-US" altLang="ko-KR" sz="1400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 smtClean="0">
                <a:solidFill>
                  <a:srgbClr val="000000"/>
                </a:solidFill>
                <a:latin typeface="+mn-ea"/>
                <a:ea typeface="+mn-ea"/>
              </a:rPr>
              <a:t>- G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의 출력이 사람의 얼굴이라고 했을 때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왼쪽을 바라보는 얼굴을 만들어 내는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z(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왼쪽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들의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n-ea"/>
                <a:ea typeface="+mn-ea"/>
              </a:rPr>
              <a:t>평균벡터와</a:t>
            </a:r>
            <a:endParaRPr lang="en-US" altLang="ko-KR" sz="1400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kern="0" dirty="0" smtClean="0">
                <a:solidFill>
                  <a:srgbClr val="000000"/>
                </a:solidFill>
                <a:latin typeface="+mn-ea"/>
                <a:ea typeface="+mn-ea"/>
              </a:rPr>
              <a:t>  오른쪽을 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보고 있는 얼굴에 대응하는 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z(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오른쪽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들의 평균을 계산하고 이 두 </a:t>
            </a:r>
            <a:r>
              <a:rPr lang="ko-KR" altLang="en-US" sz="1400" kern="0" dirty="0" err="1">
                <a:solidFill>
                  <a:srgbClr val="000000"/>
                </a:solidFill>
                <a:latin typeface="+mn-ea"/>
                <a:ea typeface="+mn-ea"/>
              </a:rPr>
              <a:t>벡터사이의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 축을 중간에서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n-ea"/>
                <a:ea typeface="+mn-ea"/>
              </a:rPr>
              <a:t>보간</a:t>
            </a:r>
            <a:endParaRPr lang="en-US" altLang="ko-KR" sz="1400" kern="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  <a:ea typeface="+mn-ea"/>
              </a:rPr>
              <a:t> (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  <a:ea typeface="+mn-ea"/>
              </a:rPr>
              <a:t>interpolation)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하여 </a:t>
            </a:r>
            <a:r>
              <a:rPr lang="ko-KR" altLang="en-US" sz="1400" kern="0" dirty="0" err="1">
                <a:solidFill>
                  <a:srgbClr val="000000"/>
                </a:solidFill>
                <a:latin typeface="+mn-ea"/>
                <a:ea typeface="+mn-ea"/>
              </a:rPr>
              <a:t>생성자로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  <a:ea typeface="+mn-ea"/>
              </a:rPr>
              <a:t> 입력하면 천천히 회전하는 얼굴이 나오는 것을 </a:t>
            </a:r>
            <a:r>
              <a:rPr lang="ko-KR" altLang="en-US" sz="1400" kern="0" dirty="0" smtClean="0">
                <a:solidFill>
                  <a:srgbClr val="000000"/>
                </a:solidFill>
                <a:latin typeface="+mn-ea"/>
                <a:ea typeface="+mn-ea"/>
              </a:rPr>
              <a:t>확인</a:t>
            </a:r>
            <a:r>
              <a:rPr lang="en-US" altLang="ko-KR" sz="1400" kern="0" dirty="0" smtClean="0">
                <a:solidFill>
                  <a:srgbClr val="000000"/>
                </a:solidFill>
                <a:latin typeface="+mn-ea"/>
                <a:ea typeface="+mn-ea"/>
              </a:rPr>
              <a:t>.</a:t>
            </a:r>
            <a:endParaRPr lang="ko-KR" altLang="en-US" sz="1400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5672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4000" dirty="0" smtClean="0"/>
              <a:t> GAN: Generative Adversarial Networks</a:t>
            </a:r>
            <a:r>
              <a:rPr lang="ko-KR" altLang="en-US" sz="4000" dirty="0" smtClean="0"/>
              <a:t> </a:t>
            </a:r>
            <a:endParaRPr lang="en-US" altLang="ko-KR" sz="4000" dirty="0"/>
          </a:p>
          <a:p>
            <a:pPr marL="0" indent="0">
              <a:buNone/>
              <a:defRPr/>
            </a:pPr>
            <a:endParaRPr lang="en-US" altLang="ko-KR" sz="1600" dirty="0" smtClean="0"/>
          </a:p>
          <a:p>
            <a:pPr marL="0" indent="0">
              <a:buNone/>
              <a:defRPr/>
            </a:pPr>
            <a:r>
              <a:rPr lang="en-US" altLang="ko-KR" sz="3200" dirty="0" smtClean="0">
                <a:effectLst/>
              </a:rPr>
              <a:t>GAN</a:t>
            </a:r>
            <a:r>
              <a:rPr lang="ko-KR" altLang="en-US" sz="3200" dirty="0" smtClean="0">
                <a:effectLst/>
              </a:rPr>
              <a:t>의</a:t>
            </a:r>
            <a:r>
              <a:rPr lang="en-US" altLang="ko-KR" sz="3200" dirty="0" smtClean="0">
                <a:effectLst/>
              </a:rPr>
              <a:t> </a:t>
            </a:r>
            <a:r>
              <a:rPr lang="ko-KR" altLang="en-US" sz="3200" dirty="0" smtClean="0">
                <a:effectLst/>
              </a:rPr>
              <a:t>다양한 응용</a:t>
            </a:r>
            <a:endParaRPr lang="en-US" altLang="ko-KR" sz="3200" dirty="0" smtClean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71021" y="6474811"/>
            <a:ext cx="719138" cy="260350"/>
          </a:xfrm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/>
            <a:fld id="{AD213DCA-3629-4B8E-B0DC-7B340E906BD1}" type="slidenum">
              <a:rPr lang="en-US" altLang="ko-KR" sz="1400">
                <a:solidFill>
                  <a:srgbClr val="0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pPr eaLnBrk="1" hangingPunct="1"/>
              <a:t>19</a:t>
            </a:fld>
            <a:endParaRPr lang="en-US" altLang="ko-KR" sz="1400" dirty="0">
              <a:solidFill>
                <a:srgbClr val="00000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991710" y="2035282"/>
            <a:ext cx="1251751" cy="1571348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1021" y="1807018"/>
            <a:ext cx="8993079" cy="1471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 smtClean="0"/>
              <a:t>- </a:t>
            </a:r>
            <a:r>
              <a:rPr lang="ko-KR" altLang="en-US" sz="1400" dirty="0" smtClean="0"/>
              <a:t>이미지의 </a:t>
            </a:r>
            <a:r>
              <a:rPr lang="ko-KR" altLang="en-US" sz="1400" dirty="0"/>
              <a:t>산술적인 </a:t>
            </a:r>
            <a:r>
              <a:rPr lang="ko-KR" altLang="en-US" sz="1400" dirty="0" smtClean="0"/>
              <a:t>연산</a:t>
            </a:r>
            <a:endParaRPr lang="en-US" altLang="ko-KR" sz="1400" dirty="0" smtClean="0"/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 smtClean="0"/>
              <a:t>- </a:t>
            </a:r>
            <a:r>
              <a:rPr lang="ko-KR" altLang="en-US" sz="1400" dirty="0" smtClean="0"/>
              <a:t>안경을 </a:t>
            </a:r>
            <a:r>
              <a:rPr lang="ko-KR" altLang="en-US" sz="1400" dirty="0"/>
              <a:t>쓴 남자’ 이미지를 생성하는 </a:t>
            </a:r>
            <a:r>
              <a:rPr lang="en-US" altLang="ko-KR" sz="1400" dirty="0"/>
              <a:t>z </a:t>
            </a:r>
            <a:r>
              <a:rPr lang="ko-KR" altLang="en-US" sz="1400" dirty="0"/>
              <a:t>에서 ‘안경을 쓰지 않은 남자’ 이미지의 입력인 </a:t>
            </a:r>
            <a:r>
              <a:rPr lang="en-US" altLang="ko-KR" sz="1400" dirty="0"/>
              <a:t>z </a:t>
            </a:r>
            <a:r>
              <a:rPr lang="ko-KR" altLang="en-US" sz="1400" dirty="0"/>
              <a:t>를 빼고 </a:t>
            </a:r>
            <a:endParaRPr lang="en-US" altLang="ko-KR" sz="1400" dirty="0" smtClean="0"/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dirty="0" smtClean="0"/>
              <a:t>‘</a:t>
            </a:r>
            <a:r>
              <a:rPr lang="ko-KR" altLang="en-US" sz="1400" dirty="0"/>
              <a:t>안경을 쓰지 않은 여자</a:t>
            </a:r>
            <a:r>
              <a:rPr lang="ko-KR" altLang="en-US" sz="1400" dirty="0" smtClean="0"/>
              <a:t>’이미지에 </a:t>
            </a:r>
            <a:r>
              <a:rPr lang="ko-KR" altLang="en-US" sz="1400" dirty="0"/>
              <a:t>해당하는 </a:t>
            </a:r>
            <a:r>
              <a:rPr lang="en-US" altLang="ko-KR" sz="1400" dirty="0"/>
              <a:t>z </a:t>
            </a:r>
            <a:r>
              <a:rPr lang="ko-KR" altLang="en-US" sz="1400" dirty="0"/>
              <a:t>를 </a:t>
            </a:r>
            <a:r>
              <a:rPr lang="ko-KR" altLang="en-US" sz="1400" dirty="0" err="1"/>
              <a:t>생성자</a:t>
            </a:r>
            <a:r>
              <a:rPr lang="ko-KR" altLang="en-US" sz="1400" dirty="0"/>
              <a:t> </a:t>
            </a:r>
            <a:r>
              <a:rPr lang="en-US" altLang="ko-KR" sz="1400" dirty="0"/>
              <a:t>G</a:t>
            </a:r>
            <a:r>
              <a:rPr lang="ko-KR" altLang="en-US" sz="1400" dirty="0"/>
              <a:t>에 </a:t>
            </a:r>
            <a:r>
              <a:rPr lang="ko-KR" altLang="en-US" sz="1400" dirty="0" smtClean="0"/>
              <a:t>넣어주면‘</a:t>
            </a:r>
            <a:r>
              <a:rPr lang="ko-KR" altLang="en-US" sz="1400" dirty="0"/>
              <a:t>안경을 쓴 여자</a:t>
            </a:r>
            <a:r>
              <a:rPr lang="ko-KR" altLang="en-US" sz="1400" dirty="0" smtClean="0"/>
              <a:t>’이미지가 </a:t>
            </a:r>
            <a:endParaRPr lang="en-US" altLang="ko-KR" sz="1400" dirty="0" smtClean="0"/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ko-KR" altLang="en-US" sz="1400" dirty="0" smtClean="0"/>
              <a:t>아래 </a:t>
            </a:r>
            <a:r>
              <a:rPr lang="ko-KR" altLang="en-US" sz="1400" dirty="0"/>
              <a:t>그림처럼 </a:t>
            </a:r>
            <a:r>
              <a:rPr lang="ko-KR" altLang="en-US" sz="1400" dirty="0" smtClean="0"/>
              <a:t>생성</a:t>
            </a:r>
            <a:endParaRPr lang="ko-KR" altLang="en-US" sz="1400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345169520" descr="EMB0000265cb98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569" y="932568"/>
            <a:ext cx="4208463" cy="101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710" y="3393264"/>
            <a:ext cx="7004482" cy="322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3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4000" dirty="0" smtClean="0"/>
              <a:t> GAN: Generative Adversarial Networks</a:t>
            </a:r>
            <a:r>
              <a:rPr lang="ko-KR" altLang="en-US" sz="4000" dirty="0" smtClean="0"/>
              <a:t> </a:t>
            </a:r>
            <a:endParaRPr lang="en-US" altLang="ko-KR" sz="4000" dirty="0"/>
          </a:p>
          <a:p>
            <a:pPr marL="0" indent="0">
              <a:buNone/>
              <a:defRPr/>
            </a:pPr>
            <a:endParaRPr lang="en-US" altLang="ko-KR" sz="1600" dirty="0" smtClean="0"/>
          </a:p>
          <a:p>
            <a:r>
              <a:rPr lang="en-US" altLang="ko-KR" sz="1400" dirty="0">
                <a:effectLst/>
              </a:rPr>
              <a:t>GAN</a:t>
            </a:r>
            <a:r>
              <a:rPr lang="ko-KR" altLang="en-US" sz="1400" dirty="0">
                <a:effectLst/>
              </a:rPr>
              <a:t>을 제안한 </a:t>
            </a:r>
            <a:r>
              <a:rPr lang="en-US" altLang="ko-KR" sz="1400" dirty="0">
                <a:effectLst/>
              </a:rPr>
              <a:t>Ian </a:t>
            </a:r>
            <a:r>
              <a:rPr lang="en-US" altLang="ko-KR" sz="1400" dirty="0" err="1">
                <a:effectLst/>
              </a:rPr>
              <a:t>Goodfellow</a:t>
            </a:r>
            <a:r>
              <a:rPr lang="ko-KR" altLang="en-US" sz="1400" dirty="0">
                <a:effectLst/>
              </a:rPr>
              <a:t>는 </a:t>
            </a:r>
            <a:r>
              <a:rPr lang="en-US" altLang="ko-KR" sz="1400" dirty="0">
                <a:effectLst/>
              </a:rPr>
              <a:t>GAN</a:t>
            </a:r>
            <a:r>
              <a:rPr lang="ko-KR" altLang="en-US" sz="1400" dirty="0">
                <a:effectLst/>
              </a:rPr>
              <a:t>을 경찰과 </a:t>
            </a:r>
            <a:r>
              <a:rPr lang="ko-KR" altLang="en-US" sz="1400" dirty="0" err="1">
                <a:effectLst/>
              </a:rPr>
              <a:t>위조지폐범</a:t>
            </a:r>
            <a:r>
              <a:rPr lang="ko-KR" altLang="en-US" sz="1400" dirty="0">
                <a:effectLst/>
              </a:rPr>
              <a:t> 사이의 게임에 </a:t>
            </a:r>
            <a:r>
              <a:rPr lang="ko-KR" altLang="en-US" sz="1400" dirty="0" smtClean="0">
                <a:effectLst/>
              </a:rPr>
              <a:t>비유</a:t>
            </a:r>
            <a:endParaRPr lang="en-US" altLang="ko-KR" sz="1400" dirty="0" smtClean="0">
              <a:effectLst/>
            </a:endParaRPr>
          </a:p>
          <a:p>
            <a:endParaRPr lang="en-US" altLang="ko-KR" sz="1400" dirty="0" smtClean="0">
              <a:effectLst/>
            </a:endParaRPr>
          </a:p>
          <a:p>
            <a:r>
              <a:rPr lang="ko-KR" altLang="en-US" sz="1400" dirty="0" err="1" smtClean="0">
                <a:effectLst/>
              </a:rPr>
              <a:t>위조지폐범은</a:t>
            </a:r>
            <a:r>
              <a:rPr lang="ko-KR" altLang="en-US" sz="1400" dirty="0" smtClean="0">
                <a:effectLst/>
              </a:rPr>
              <a:t> </a:t>
            </a:r>
            <a:r>
              <a:rPr lang="ko-KR" altLang="en-US" sz="1400" dirty="0">
                <a:effectLst/>
              </a:rPr>
              <a:t>최대한 진짜 같은 화폐를 만들어</a:t>
            </a:r>
            <a:r>
              <a:rPr lang="en-US" altLang="ko-KR" sz="1400" dirty="0">
                <a:effectLst/>
              </a:rPr>
              <a:t>(</a:t>
            </a:r>
            <a:r>
              <a:rPr lang="ko-KR" altLang="en-US" sz="1400" dirty="0">
                <a:effectLst/>
              </a:rPr>
              <a:t>생성</a:t>
            </a:r>
            <a:r>
              <a:rPr lang="en-US" altLang="ko-KR" sz="1400" dirty="0">
                <a:effectLst/>
              </a:rPr>
              <a:t>) </a:t>
            </a:r>
            <a:r>
              <a:rPr lang="ko-KR" altLang="en-US" sz="1400" dirty="0">
                <a:effectLst/>
              </a:rPr>
              <a:t>경찰을 속이기 위해 노력하고</a:t>
            </a:r>
            <a:r>
              <a:rPr lang="en-US" altLang="ko-KR" sz="1400" dirty="0">
                <a:effectLst/>
              </a:rPr>
              <a:t>, </a:t>
            </a:r>
            <a:r>
              <a:rPr lang="ko-KR" altLang="en-US" sz="1400" dirty="0">
                <a:effectLst/>
              </a:rPr>
              <a:t>경찰은 진짜 화폐와 가짜 화폐를 완벽히 판별</a:t>
            </a:r>
            <a:r>
              <a:rPr lang="en-US" altLang="ko-KR" sz="1400" dirty="0">
                <a:effectLst/>
              </a:rPr>
              <a:t>(</a:t>
            </a:r>
            <a:r>
              <a:rPr lang="ko-KR" altLang="en-US" sz="1400" dirty="0">
                <a:effectLst/>
              </a:rPr>
              <a:t>분류</a:t>
            </a:r>
            <a:r>
              <a:rPr lang="en-US" altLang="ko-KR" sz="1400" dirty="0">
                <a:effectLst/>
              </a:rPr>
              <a:t>)</a:t>
            </a:r>
            <a:r>
              <a:rPr lang="ko-KR" altLang="en-US" sz="1400" dirty="0">
                <a:effectLst/>
              </a:rPr>
              <a:t>하여 </a:t>
            </a:r>
            <a:r>
              <a:rPr lang="ko-KR" altLang="en-US" sz="1400" dirty="0" err="1">
                <a:effectLst/>
              </a:rPr>
              <a:t>위조지폐범을</a:t>
            </a:r>
            <a:r>
              <a:rPr lang="ko-KR" altLang="en-US" sz="1400" dirty="0">
                <a:effectLst/>
              </a:rPr>
              <a:t> 검거하는 것을 목표로 </a:t>
            </a:r>
            <a:r>
              <a:rPr lang="ko-KR" altLang="en-US" sz="1400" dirty="0" smtClean="0">
                <a:effectLst/>
              </a:rPr>
              <a:t>함</a:t>
            </a:r>
            <a:r>
              <a:rPr lang="en-US" altLang="ko-KR" sz="1400" dirty="0" smtClean="0">
                <a:effectLst/>
              </a:rPr>
              <a:t>.</a:t>
            </a:r>
          </a:p>
          <a:p>
            <a:endParaRPr lang="en-US" altLang="ko-KR" sz="1400" dirty="0" smtClean="0">
              <a:effectLst/>
            </a:endParaRPr>
          </a:p>
          <a:p>
            <a:r>
              <a:rPr lang="ko-KR" altLang="en-US" sz="1400" dirty="0" smtClean="0">
                <a:effectLst/>
              </a:rPr>
              <a:t>이러한 </a:t>
            </a:r>
            <a:r>
              <a:rPr lang="ko-KR" altLang="en-US" sz="1400" dirty="0">
                <a:effectLst/>
              </a:rPr>
              <a:t>경쟁적인 학습이 지속되다 보면 어느 순간 </a:t>
            </a:r>
            <a:r>
              <a:rPr lang="ko-KR" altLang="en-US" sz="1400" dirty="0" err="1">
                <a:effectLst/>
              </a:rPr>
              <a:t>위조지폐범은</a:t>
            </a:r>
            <a:r>
              <a:rPr lang="ko-KR" altLang="en-US" sz="1400" dirty="0">
                <a:effectLst/>
              </a:rPr>
              <a:t> 진짜와 다를 바 없는 위조지폐를 만들 수 있게 되고 경찰이 위조지폐를 구별할 수 있는 확률도 가장 헷갈리는 </a:t>
            </a:r>
            <a:r>
              <a:rPr lang="en-US" altLang="ko-KR" sz="1400" dirty="0">
                <a:effectLst/>
              </a:rPr>
              <a:t>50%</a:t>
            </a:r>
            <a:r>
              <a:rPr lang="ko-KR" altLang="en-US" sz="1400" dirty="0">
                <a:effectLst/>
              </a:rPr>
              <a:t>로 수렴하게 되어 경찰은 위조지폐와 실제 화폐를 구분할 수 없는 상태에 이르게 </a:t>
            </a:r>
            <a:r>
              <a:rPr lang="ko-KR" altLang="en-US" sz="1400" dirty="0" smtClean="0">
                <a:effectLst/>
              </a:rPr>
              <a:t>된다</a:t>
            </a:r>
            <a:r>
              <a:rPr lang="en-US" altLang="ko-KR" sz="1400" dirty="0" smtClean="0">
                <a:effectLst/>
              </a:rPr>
              <a:t>. </a:t>
            </a:r>
          </a:p>
          <a:p>
            <a:endParaRPr lang="en-US" altLang="ko-KR" sz="1400" dirty="0" smtClean="0">
              <a:effectLst/>
            </a:endParaRPr>
          </a:p>
          <a:p>
            <a:r>
              <a:rPr lang="en-US" altLang="ko-KR" sz="1400" dirty="0" smtClean="0">
                <a:effectLst/>
              </a:rPr>
              <a:t> </a:t>
            </a:r>
            <a:r>
              <a:rPr lang="ko-KR" altLang="en-US" sz="1400" dirty="0">
                <a:effectLst/>
              </a:rPr>
              <a:t>여기서 경찰은 분류 모델</a:t>
            </a:r>
            <a:r>
              <a:rPr lang="en-US" altLang="ko-KR" sz="1400" dirty="0">
                <a:effectLst/>
              </a:rPr>
              <a:t>, </a:t>
            </a:r>
            <a:r>
              <a:rPr lang="ko-KR" altLang="en-US" sz="1400" dirty="0" err="1">
                <a:effectLst/>
              </a:rPr>
              <a:t>위조지폐범은</a:t>
            </a:r>
            <a:r>
              <a:rPr lang="ko-KR" altLang="en-US" sz="1400" dirty="0">
                <a:effectLst/>
              </a:rPr>
              <a:t> 생성 모델을 의미하며</a:t>
            </a:r>
            <a:r>
              <a:rPr lang="en-US" altLang="ko-KR" sz="1400" dirty="0">
                <a:effectLst/>
              </a:rPr>
              <a:t>, GAN</a:t>
            </a:r>
            <a:r>
              <a:rPr lang="ko-KR" altLang="en-US" sz="1400" dirty="0">
                <a:effectLst/>
              </a:rPr>
              <a:t>에는 최대한 진짜 같은 데이터를 생성하려는 생성 모델과 진짜와 가짜를 판별하려는 분류 모델이 각각 존재하여 서로 적대적으로 </a:t>
            </a:r>
            <a:r>
              <a:rPr lang="ko-KR" altLang="en-US" sz="1400" dirty="0" smtClean="0">
                <a:effectLst/>
              </a:rPr>
              <a:t>학습한다</a:t>
            </a:r>
            <a:r>
              <a:rPr lang="en-US" altLang="ko-KR" sz="1400" dirty="0" smtClean="0">
                <a:effectLst/>
              </a:rPr>
              <a:t>. </a:t>
            </a:r>
            <a:endParaRPr lang="en-US" altLang="ko-KR" sz="1400" dirty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71021" y="6474811"/>
            <a:ext cx="719138" cy="260350"/>
          </a:xfrm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/>
            <a:fld id="{AD213DCA-3629-4B8E-B0DC-7B340E906BD1}" type="slidenum">
              <a:rPr lang="en-US" altLang="ko-KR" sz="1400">
                <a:solidFill>
                  <a:srgbClr val="0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pPr eaLnBrk="1" hangingPunct="1"/>
              <a:t>2</a:t>
            </a:fld>
            <a:endParaRPr lang="en-US" altLang="ko-KR" sz="1400" dirty="0">
              <a:solidFill>
                <a:srgbClr val="00000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991710" y="2035282"/>
            <a:ext cx="1251751" cy="1571348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45170320" descr="EMB0000265cb96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094" y="4105922"/>
            <a:ext cx="3927475" cy="209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97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4000" dirty="0" smtClean="0"/>
              <a:t> GAN: Generative Adversarial Networks</a:t>
            </a:r>
            <a:r>
              <a:rPr lang="ko-KR" altLang="en-US" sz="4000" dirty="0" smtClean="0"/>
              <a:t> </a:t>
            </a:r>
            <a:endParaRPr lang="en-US" altLang="ko-KR" sz="4000" dirty="0"/>
          </a:p>
          <a:p>
            <a:pPr marL="0" indent="0">
              <a:buNone/>
              <a:defRPr/>
            </a:pPr>
            <a:endParaRPr lang="en-US" altLang="ko-KR" sz="1600" dirty="0" smtClean="0"/>
          </a:p>
          <a:p>
            <a:pPr marL="0" indent="0">
              <a:buNone/>
              <a:defRPr/>
            </a:pPr>
            <a:r>
              <a:rPr lang="en-US" altLang="ko-KR" sz="3200" dirty="0" smtClean="0">
                <a:effectLst/>
              </a:rPr>
              <a:t>GAN</a:t>
            </a:r>
            <a:r>
              <a:rPr lang="ko-KR" altLang="en-US" sz="3200" dirty="0" smtClean="0">
                <a:effectLst/>
              </a:rPr>
              <a:t>의</a:t>
            </a:r>
            <a:r>
              <a:rPr lang="en-US" altLang="ko-KR" sz="3200" dirty="0" smtClean="0">
                <a:effectLst/>
              </a:rPr>
              <a:t> </a:t>
            </a:r>
            <a:r>
              <a:rPr lang="ko-KR" altLang="en-US" sz="3200" dirty="0" smtClean="0">
                <a:effectLst/>
              </a:rPr>
              <a:t>다양한 응용</a:t>
            </a:r>
            <a:endParaRPr lang="en-US" altLang="ko-KR" sz="3200" dirty="0" smtClean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71021" y="6474811"/>
            <a:ext cx="719138" cy="260350"/>
          </a:xfrm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/>
            <a:fld id="{AD213DCA-3629-4B8E-B0DC-7B340E906BD1}" type="slidenum">
              <a:rPr lang="en-US" altLang="ko-KR" sz="1400">
                <a:solidFill>
                  <a:srgbClr val="0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pPr eaLnBrk="1" hangingPunct="1"/>
              <a:t>20</a:t>
            </a:fld>
            <a:endParaRPr lang="en-US" altLang="ko-KR" sz="1400" dirty="0">
              <a:solidFill>
                <a:srgbClr val="00000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991710" y="2035282"/>
            <a:ext cx="1251751" cy="1571348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5460" y="1523935"/>
            <a:ext cx="8993079" cy="5952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 smtClean="0"/>
              <a:t>- </a:t>
            </a:r>
            <a:r>
              <a:rPr lang="ko-KR" altLang="en-US" sz="1400" dirty="0" err="1" smtClean="0"/>
              <a:t>오바마의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얼굴을 만들어낸 </a:t>
            </a:r>
            <a:r>
              <a:rPr lang="en-US" altLang="ko-KR" sz="1400" dirty="0"/>
              <a:t>latent vector</a:t>
            </a:r>
            <a:r>
              <a:rPr lang="ko-KR" altLang="en-US" sz="1400" dirty="0"/>
              <a:t>에서 입술에 </a:t>
            </a:r>
            <a:endParaRPr lang="en-US" altLang="ko-KR" sz="1400" dirty="0" smtClean="0"/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dirty="0" smtClean="0"/>
              <a:t>   해당하는 </a:t>
            </a:r>
            <a:r>
              <a:rPr lang="ko-KR" altLang="en-US" sz="1400" dirty="0"/>
              <a:t>부분만 벡터 연산을 통해 산술적으로 </a:t>
            </a:r>
            <a:r>
              <a:rPr lang="ko-KR" altLang="en-US" sz="1400" dirty="0" smtClean="0"/>
              <a:t>대체해</a:t>
            </a:r>
            <a:endParaRPr lang="en-US" altLang="ko-KR" sz="1400" dirty="0" smtClean="0"/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dirty="0" smtClean="0"/>
              <a:t>   주면 </a:t>
            </a:r>
            <a:r>
              <a:rPr lang="ko-KR" altLang="en-US" sz="1400" dirty="0"/>
              <a:t>얼마든지 창조적으로 얼굴을 </a:t>
            </a:r>
            <a:r>
              <a:rPr lang="ko-KR" altLang="en-US" sz="1400" dirty="0" smtClean="0"/>
              <a:t>조작</a:t>
            </a:r>
            <a:endParaRPr lang="en-US" altLang="ko-KR" sz="1400" dirty="0" smtClean="0"/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400" dirty="0"/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400" dirty="0" smtClean="0"/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 smtClean="0"/>
              <a:t>- </a:t>
            </a:r>
            <a:r>
              <a:rPr lang="ko-KR" altLang="en-US" sz="1400" dirty="0" smtClean="0"/>
              <a:t>최근 </a:t>
            </a:r>
            <a:r>
              <a:rPr lang="ko-KR" altLang="en-US" sz="1400" dirty="0" err="1"/>
              <a:t>페이스북에서</a:t>
            </a:r>
            <a:r>
              <a:rPr lang="ko-KR" altLang="en-US" sz="1400" dirty="0"/>
              <a:t> 개발한 </a:t>
            </a:r>
            <a:r>
              <a:rPr lang="en-US" altLang="ko-KR" sz="1400" dirty="0" smtClean="0"/>
              <a:t>Real-eye-</a:t>
            </a:r>
            <a:r>
              <a:rPr lang="en-US" altLang="ko-KR" sz="1400" dirty="0" err="1" smtClean="0"/>
              <a:t>opene</a:t>
            </a:r>
            <a:endParaRPr lang="en-US" altLang="ko-KR" sz="1400" dirty="0" smtClean="0"/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 smtClean="0"/>
              <a:t>- </a:t>
            </a:r>
            <a:r>
              <a:rPr lang="ko-KR" altLang="en-US" sz="1400" dirty="0" smtClean="0"/>
              <a:t>찍는 </a:t>
            </a:r>
            <a:r>
              <a:rPr lang="ko-KR" altLang="en-US" sz="1400" dirty="0"/>
              <a:t>순간 실수로 눈을 감아 사진을 망친 경험이 </a:t>
            </a:r>
            <a:endParaRPr lang="en-US" altLang="ko-KR" sz="1400" dirty="0" smtClean="0"/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dirty="0" smtClean="0"/>
              <a:t>   있는 </a:t>
            </a:r>
            <a:r>
              <a:rPr lang="ko-KR" altLang="en-US" sz="1400" dirty="0"/>
              <a:t>사람이라면 누구나 공감할 만한 </a:t>
            </a:r>
            <a:r>
              <a:rPr lang="ko-KR" altLang="en-US" sz="1400" dirty="0" smtClean="0"/>
              <a:t>기술</a:t>
            </a:r>
            <a:endParaRPr lang="en-US" altLang="ko-KR" sz="1400" dirty="0" smtClean="0"/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 smtClean="0"/>
              <a:t>- </a:t>
            </a:r>
            <a:r>
              <a:rPr lang="ko-KR" altLang="en-US" sz="1400" dirty="0" smtClean="0"/>
              <a:t>눈을 </a:t>
            </a:r>
            <a:r>
              <a:rPr lang="ko-KR" altLang="en-US" sz="1400" dirty="0"/>
              <a:t>감은 사진에 가짜 눈을 생성하여 눈을 </a:t>
            </a:r>
            <a:r>
              <a:rPr lang="ko-KR" altLang="en-US" sz="1400" dirty="0" smtClean="0"/>
              <a:t>뜨고</a:t>
            </a:r>
            <a:endParaRPr lang="en-US" altLang="ko-KR" sz="1400" dirty="0" smtClean="0"/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dirty="0" smtClean="0"/>
              <a:t>   있는 </a:t>
            </a:r>
            <a:r>
              <a:rPr lang="ko-KR" altLang="en-US" sz="1400" dirty="0"/>
              <a:t>사진으로 만들어주는 </a:t>
            </a:r>
            <a:r>
              <a:rPr lang="ko-KR" altLang="en-US" sz="1400" dirty="0" smtClean="0"/>
              <a:t>기술</a:t>
            </a:r>
            <a:endParaRPr lang="en-US" altLang="ko-KR" sz="1400" dirty="0" smtClean="0"/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1400" dirty="0" smtClean="0"/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 smtClean="0"/>
              <a:t>- (</a:t>
            </a:r>
            <a:r>
              <a:rPr lang="en-US" altLang="ko-KR" sz="1400" dirty="0"/>
              <a:t>a)/(b)</a:t>
            </a:r>
            <a:r>
              <a:rPr lang="ko-KR" altLang="en-US" sz="1400" dirty="0"/>
              <a:t>는 각각 사람이 눈을 뜨고</a:t>
            </a:r>
            <a:r>
              <a:rPr lang="en-US" altLang="ko-KR" sz="1400" dirty="0"/>
              <a:t>/</a:t>
            </a:r>
            <a:r>
              <a:rPr lang="ko-KR" altLang="en-US" sz="1400" dirty="0"/>
              <a:t>감고 있는 실제 사진이며</a:t>
            </a:r>
            <a:r>
              <a:rPr lang="en-US" altLang="ko-KR" sz="1400" dirty="0"/>
              <a:t>, </a:t>
            </a:r>
            <a:endParaRPr lang="en-US" altLang="ko-KR" sz="1400" dirty="0" smtClean="0"/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 smtClean="0"/>
              <a:t>- </a:t>
            </a:r>
            <a:r>
              <a:rPr lang="ko-KR" altLang="en-US" sz="1400" dirty="0" smtClean="0"/>
              <a:t>목표는 </a:t>
            </a:r>
            <a:r>
              <a:rPr lang="en-US" altLang="ko-KR" sz="1400" dirty="0"/>
              <a:t>(b)</a:t>
            </a:r>
            <a:r>
              <a:rPr lang="ko-KR" altLang="en-US" sz="1400" dirty="0"/>
              <a:t>의 사진에 </a:t>
            </a:r>
            <a:r>
              <a:rPr lang="en-US" altLang="ko-KR" sz="1400" dirty="0"/>
              <a:t>(a)</a:t>
            </a:r>
            <a:r>
              <a:rPr lang="ko-KR" altLang="en-US" sz="1400" dirty="0"/>
              <a:t>의 눈 모양을 합성하는 </a:t>
            </a:r>
            <a:r>
              <a:rPr lang="ko-KR" altLang="en-US" sz="1400" dirty="0" smtClean="0"/>
              <a:t>것</a:t>
            </a:r>
            <a:endParaRPr lang="en-US" altLang="ko-KR" sz="1400" dirty="0" smtClean="0"/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 smtClean="0"/>
              <a:t>   </a:t>
            </a:r>
            <a:r>
              <a:rPr lang="en-US" altLang="ko-KR" sz="1400" dirty="0"/>
              <a:t>(c)</a:t>
            </a:r>
            <a:r>
              <a:rPr lang="ko-KR" altLang="en-US" sz="1400" dirty="0"/>
              <a:t>는 단순히 </a:t>
            </a:r>
            <a:r>
              <a:rPr lang="ko-KR" altLang="en-US" sz="1400" dirty="0" err="1"/>
              <a:t>포토샵을</a:t>
            </a:r>
            <a:r>
              <a:rPr lang="ko-KR" altLang="en-US" sz="1400" dirty="0"/>
              <a:t> 이용해 </a:t>
            </a:r>
            <a:r>
              <a:rPr lang="en-US" altLang="ko-KR" sz="1400" dirty="0"/>
              <a:t>(b)</a:t>
            </a:r>
            <a:r>
              <a:rPr lang="ko-KR" altLang="en-US" sz="1400" dirty="0"/>
              <a:t>에 </a:t>
            </a:r>
            <a:r>
              <a:rPr lang="en-US" altLang="ko-KR" sz="1400" dirty="0"/>
              <a:t>(a)</a:t>
            </a:r>
            <a:r>
              <a:rPr lang="ko-KR" altLang="en-US" sz="1400" dirty="0"/>
              <a:t>의 눈을 합성한 </a:t>
            </a:r>
            <a:r>
              <a:rPr lang="ko-KR" altLang="en-US" sz="1400" dirty="0" smtClean="0"/>
              <a:t>결과</a:t>
            </a:r>
            <a:endParaRPr lang="en-US" altLang="ko-KR" sz="1400" dirty="0" smtClean="0"/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ko-KR" altLang="en-US" sz="1400" dirty="0" smtClean="0"/>
              <a:t>이며</a:t>
            </a:r>
            <a:r>
              <a:rPr lang="en-US" altLang="ko-KR" sz="1400" dirty="0"/>
              <a:t>, (d)</a:t>
            </a:r>
            <a:r>
              <a:rPr lang="ko-KR" altLang="en-US" sz="1400" dirty="0"/>
              <a:t>는 </a:t>
            </a:r>
            <a:r>
              <a:rPr lang="en-US" altLang="ko-KR" sz="1400" dirty="0"/>
              <a:t>GAN</a:t>
            </a:r>
            <a:r>
              <a:rPr lang="ko-KR" altLang="en-US" sz="1400" dirty="0"/>
              <a:t>을 이용해 합성한 결과</a:t>
            </a: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400" dirty="0"/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400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345170480" descr="EMB0000265cb98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085" y="1621834"/>
            <a:ext cx="3737499" cy="135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7" name="_x345171440" descr="EMB0000265cb98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926" y="3277744"/>
            <a:ext cx="2908300" cy="334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323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4000" dirty="0" smtClean="0"/>
              <a:t> GAN: Generative Adversarial Networks</a:t>
            </a:r>
            <a:r>
              <a:rPr lang="ko-KR" altLang="en-US" sz="4000" dirty="0" smtClean="0"/>
              <a:t> </a:t>
            </a:r>
            <a:endParaRPr lang="en-US" altLang="ko-KR" sz="4000" dirty="0"/>
          </a:p>
          <a:p>
            <a:pPr marL="0" indent="0">
              <a:buNone/>
              <a:defRPr/>
            </a:pPr>
            <a:endParaRPr lang="en-US" altLang="ko-KR" sz="1600" dirty="0" smtClean="0"/>
          </a:p>
          <a:p>
            <a:pPr marL="0" indent="0">
              <a:buNone/>
              <a:defRPr/>
            </a:pPr>
            <a:r>
              <a:rPr lang="en-US" altLang="ko-KR" sz="3200" dirty="0" smtClean="0">
                <a:effectLst/>
              </a:rPr>
              <a:t>GAN</a:t>
            </a:r>
            <a:r>
              <a:rPr lang="ko-KR" altLang="en-US" sz="3200" dirty="0" smtClean="0">
                <a:effectLst/>
              </a:rPr>
              <a:t>의</a:t>
            </a:r>
            <a:r>
              <a:rPr lang="en-US" altLang="ko-KR" sz="3200" dirty="0" smtClean="0">
                <a:effectLst/>
              </a:rPr>
              <a:t> </a:t>
            </a:r>
            <a:r>
              <a:rPr lang="ko-KR" altLang="en-US" sz="3200" dirty="0" smtClean="0">
                <a:effectLst/>
              </a:rPr>
              <a:t>다양한 응용</a:t>
            </a:r>
            <a:endParaRPr lang="en-US" altLang="ko-KR" sz="3200" dirty="0" smtClean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71021" y="6474811"/>
            <a:ext cx="719138" cy="260350"/>
          </a:xfrm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/>
            <a:fld id="{AD213DCA-3629-4B8E-B0DC-7B340E906BD1}" type="slidenum">
              <a:rPr lang="en-US" altLang="ko-KR" sz="1400">
                <a:solidFill>
                  <a:srgbClr val="0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pPr eaLnBrk="1" hangingPunct="1"/>
              <a:t>21</a:t>
            </a:fld>
            <a:endParaRPr lang="en-US" altLang="ko-KR" sz="1400" dirty="0">
              <a:solidFill>
                <a:srgbClr val="00000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991710" y="2035282"/>
            <a:ext cx="1251751" cy="1571348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1021" y="1807018"/>
            <a:ext cx="8993079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 smtClean="0"/>
              <a:t>- Image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Translation</a:t>
            </a:r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 smtClean="0"/>
              <a:t>- Image </a:t>
            </a:r>
            <a:r>
              <a:rPr lang="en-US" altLang="ko-KR" sz="1400" dirty="0"/>
              <a:t>translation</a:t>
            </a:r>
            <a:r>
              <a:rPr lang="ko-KR" altLang="en-US" sz="1400" dirty="0"/>
              <a:t>은 흑백사진을 컬러사진으로</a:t>
            </a:r>
            <a:r>
              <a:rPr lang="en-US" altLang="ko-KR" sz="1400" dirty="0"/>
              <a:t>, </a:t>
            </a:r>
            <a:r>
              <a:rPr lang="ko-KR" altLang="en-US" sz="1400" dirty="0"/>
              <a:t>간단한 일러스트를 구체적인 사진으로 만들어내는 등 </a:t>
            </a:r>
            <a:endParaRPr lang="en-US" altLang="ko-KR" sz="1400" dirty="0" smtClean="0"/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dirty="0" smtClean="0"/>
              <a:t>   우리가 </a:t>
            </a:r>
            <a:r>
              <a:rPr lang="ko-KR" altLang="en-US" sz="1400" dirty="0"/>
              <a:t>원하는 대로 이미지를 바꾸어 </a:t>
            </a:r>
            <a:r>
              <a:rPr lang="ko-KR" altLang="en-US" sz="1400" dirty="0" smtClean="0"/>
              <a:t>재생성</a:t>
            </a:r>
            <a:endParaRPr lang="ko-KR" altLang="en-US" sz="1400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345168320" descr="EMB0000265cb99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748" y="3232030"/>
            <a:ext cx="7247624" cy="264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74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184582" y="100553"/>
            <a:ext cx="8291513" cy="482758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dirty="0" smtClean="0"/>
              <a:t>&lt; GAN</a:t>
            </a:r>
            <a:r>
              <a:rPr lang="ko-KR" altLang="en-US" dirty="0" smtClean="0"/>
              <a:t>을 이용한 </a:t>
            </a:r>
            <a:r>
              <a:rPr lang="en-US" altLang="ko-KR" dirty="0" smtClean="0"/>
              <a:t>MNIST</a:t>
            </a:r>
            <a:r>
              <a:rPr lang="ko-KR" altLang="en-US" dirty="0" smtClean="0"/>
              <a:t> 숫자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 &gt;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ko-KR" altLang="en-US" dirty="0" smtClean="0"/>
              <a:t> 단계</a:t>
            </a:r>
            <a:r>
              <a:rPr lang="en-US" altLang="ko-KR" dirty="0" smtClean="0"/>
              <a:t>  </a:t>
            </a:r>
          </a:p>
          <a:p>
            <a:pPr marL="0" indent="0">
              <a:buNone/>
              <a:defRPr/>
            </a:pPr>
            <a:endParaRPr lang="en-US" altLang="ko-KR" dirty="0"/>
          </a:p>
          <a:p>
            <a:pPr marL="0" indent="0">
              <a:buNone/>
              <a:defRPr/>
            </a:pPr>
            <a:endParaRPr lang="en-US" altLang="ko-KR" dirty="0" smtClean="0"/>
          </a:p>
          <a:p>
            <a:pPr marL="0" indent="0">
              <a:buNone/>
              <a:defRPr/>
            </a:pPr>
            <a:endParaRPr lang="en-US" altLang="ko-KR" dirty="0"/>
          </a:p>
          <a:p>
            <a:pPr marL="0" indent="0">
              <a:buNone/>
              <a:defRPr/>
            </a:pPr>
            <a:endParaRPr lang="en-US" altLang="ko-KR" dirty="0" smtClean="0"/>
          </a:p>
          <a:p>
            <a:pPr marL="0" indent="0">
              <a:buNone/>
              <a:defRPr/>
            </a:pPr>
            <a:endParaRPr lang="en-US" altLang="ko-KR" dirty="0" smtClean="0"/>
          </a:p>
          <a:p>
            <a:pPr marL="0" indent="0">
              <a:buNone/>
              <a:defRPr/>
            </a:pPr>
            <a:endParaRPr lang="en-US" altLang="ko-KR" dirty="0"/>
          </a:p>
          <a:p>
            <a:pPr marL="0" indent="0">
              <a:buNone/>
              <a:defRPr/>
            </a:pPr>
            <a:endParaRPr lang="en-US" altLang="ko-KR" dirty="0" smtClean="0"/>
          </a:p>
          <a:p>
            <a:pPr>
              <a:defRPr/>
            </a:pPr>
            <a:endParaRPr lang="en-US" altLang="ko-KR" dirty="0" smtClean="0"/>
          </a:p>
          <a:p>
            <a:pPr lvl="1">
              <a:defRPr/>
            </a:pPr>
            <a:endParaRPr lang="en-US" altLang="ko-KR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810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16258" y="1316273"/>
            <a:ext cx="8065855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000" dirty="0" smtClean="0"/>
              <a:t>1.</a:t>
            </a:r>
            <a:r>
              <a:rPr lang="ko-KR" altLang="en-US" sz="2000" dirty="0" smtClean="0"/>
              <a:t> 필요한 라이브러리 불러오기</a:t>
            </a:r>
            <a:endParaRPr lang="en-US" altLang="ko-KR" sz="2000" dirty="0" smtClean="0"/>
          </a:p>
          <a:p>
            <a:pPr>
              <a:defRPr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- </a:t>
            </a:r>
            <a:r>
              <a:rPr lang="en-US" altLang="ko-KR" sz="1400" dirty="0" err="1" smtClean="0"/>
              <a:t>Tensorflow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Numpy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등</a:t>
            </a:r>
            <a:endParaRPr lang="en-US" altLang="ko-KR" sz="1400" dirty="0" smtClean="0"/>
          </a:p>
          <a:p>
            <a:pPr marL="228600" indent="-228600">
              <a:buAutoNum type="arabicPeriod"/>
              <a:defRPr/>
            </a:pPr>
            <a:endParaRPr lang="en-US" altLang="ko-KR" sz="1400" dirty="0" smtClean="0"/>
          </a:p>
          <a:p>
            <a:pPr>
              <a:defRPr/>
            </a:pPr>
            <a:r>
              <a:rPr lang="en-US" altLang="ko-KR" sz="2000" dirty="0" smtClean="0"/>
              <a:t>2.</a:t>
            </a:r>
            <a:r>
              <a:rPr lang="ko-KR" altLang="en-US" sz="2000" dirty="0" smtClean="0"/>
              <a:t> 데이터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불러오기 </a:t>
            </a:r>
            <a:r>
              <a:rPr lang="en-US" altLang="ko-KR" sz="2000" dirty="0" smtClean="0"/>
              <a:t>&amp; </a:t>
            </a:r>
            <a:r>
              <a:rPr lang="ko-KR" altLang="en-US" sz="2000" dirty="0" err="1" smtClean="0"/>
              <a:t>하이퍼파라미터</a:t>
            </a:r>
            <a:r>
              <a:rPr lang="ko-KR" altLang="en-US" sz="2000" dirty="0" smtClean="0"/>
              <a:t> 정의 </a:t>
            </a:r>
            <a:endParaRPr lang="en-US" altLang="ko-KR" sz="2000" dirty="0"/>
          </a:p>
          <a:p>
            <a:pPr>
              <a:defRPr/>
            </a:pPr>
            <a:r>
              <a:rPr lang="en-US" altLang="ko-KR" sz="1400" dirty="0"/>
              <a:t>     - </a:t>
            </a:r>
            <a:r>
              <a:rPr lang="en-US" altLang="ko-KR" sz="1400" dirty="0" smtClean="0"/>
              <a:t>Training, Test </a:t>
            </a:r>
          </a:p>
          <a:p>
            <a:pPr>
              <a:defRPr/>
            </a:pPr>
            <a:r>
              <a:rPr lang="en-US" altLang="ko-KR" sz="1400" dirty="0" smtClean="0"/>
              <a:t>     </a:t>
            </a:r>
            <a:r>
              <a:rPr lang="en-US" altLang="ko-KR" sz="1400" dirty="0" smtClean="0">
                <a:solidFill>
                  <a:srgbClr val="FF0000"/>
                </a:solidFill>
              </a:rPr>
              <a:t>-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비지도학습이므로</a:t>
            </a:r>
            <a:r>
              <a:rPr lang="ko-KR" altLang="en-US" sz="1400" dirty="0" smtClean="0">
                <a:solidFill>
                  <a:srgbClr val="FF0000"/>
                </a:solidFill>
              </a:rPr>
              <a:t> 레이블이 </a:t>
            </a:r>
            <a:r>
              <a:rPr lang="ko-KR" altLang="en-US" sz="1400" dirty="0" err="1" smtClean="0">
                <a:solidFill>
                  <a:srgbClr val="FF0000"/>
                </a:solidFill>
              </a:rPr>
              <a:t>필요없다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>
              <a:defRPr/>
            </a:pPr>
            <a:endParaRPr lang="en-US" altLang="ko-KR" sz="1400" dirty="0" smtClean="0"/>
          </a:p>
          <a:p>
            <a:pPr>
              <a:defRPr/>
            </a:pPr>
            <a:r>
              <a:rPr lang="en-US" altLang="ko-KR" sz="2000" dirty="0" smtClean="0"/>
              <a:t>3.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GAN </a:t>
            </a:r>
            <a:r>
              <a:rPr lang="ko-KR" altLang="en-US" sz="2000" dirty="0" smtClean="0"/>
              <a:t>신경망 모델 구성</a:t>
            </a:r>
            <a:endParaRPr lang="en-US" altLang="ko-KR" sz="2000" dirty="0"/>
          </a:p>
          <a:p>
            <a:pPr>
              <a:defRPr/>
            </a:pPr>
            <a:r>
              <a:rPr lang="en-US" altLang="ko-KR" sz="1400" dirty="0"/>
              <a:t>     </a:t>
            </a:r>
            <a:r>
              <a:rPr lang="en-US" altLang="ko-KR" sz="1400" dirty="0">
                <a:solidFill>
                  <a:srgbClr val="FF0000"/>
                </a:solidFill>
              </a:rPr>
              <a:t>- </a:t>
            </a:r>
            <a:r>
              <a:rPr lang="en-US" altLang="ko-KR" sz="1400" dirty="0" smtClean="0">
                <a:solidFill>
                  <a:srgbClr val="FF0000"/>
                </a:solidFill>
              </a:rPr>
              <a:t>Generator, Discriminator </a:t>
            </a:r>
            <a:r>
              <a:rPr lang="ko-KR" altLang="en-US" sz="1400" dirty="0" smtClean="0">
                <a:solidFill>
                  <a:srgbClr val="FF0000"/>
                </a:solidFill>
              </a:rPr>
              <a:t>구성 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>
              <a:defRPr/>
            </a:pPr>
            <a:endParaRPr lang="en-US" altLang="ko-KR" sz="1400" dirty="0" smtClean="0"/>
          </a:p>
          <a:p>
            <a:pPr>
              <a:defRPr/>
            </a:pPr>
            <a:r>
              <a:rPr lang="en-US" altLang="ko-KR" sz="2000" dirty="0" smtClean="0"/>
              <a:t>4.</a:t>
            </a:r>
            <a:r>
              <a:rPr lang="ko-KR" altLang="en-US" sz="2000" dirty="0" smtClean="0"/>
              <a:t> 손실함수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정의 및 최적화 </a:t>
            </a:r>
            <a:endParaRPr lang="en-US" altLang="ko-KR" sz="2000" dirty="0"/>
          </a:p>
          <a:p>
            <a:pPr>
              <a:defRPr/>
            </a:pPr>
            <a:r>
              <a:rPr lang="en-US" altLang="ko-KR" sz="1400" dirty="0" smtClean="0">
                <a:solidFill>
                  <a:srgbClr val="FF0000"/>
                </a:solidFill>
              </a:rPr>
              <a:t>     </a:t>
            </a:r>
            <a:r>
              <a:rPr lang="en-US" altLang="ko-KR" sz="1400" dirty="0">
                <a:solidFill>
                  <a:srgbClr val="FF0000"/>
                </a:solidFill>
              </a:rPr>
              <a:t>- </a:t>
            </a:r>
            <a:r>
              <a:rPr lang="en-US" altLang="ko-KR" sz="1400" dirty="0" smtClean="0">
                <a:solidFill>
                  <a:srgbClr val="FF0000"/>
                </a:solidFill>
              </a:rPr>
              <a:t>GAN minimax </a:t>
            </a:r>
            <a:r>
              <a:rPr lang="ko-KR" altLang="en-US" sz="1400" dirty="0" smtClean="0">
                <a:solidFill>
                  <a:srgbClr val="FF0000"/>
                </a:solidFill>
              </a:rPr>
              <a:t>수식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ko-KR" altLang="en-US" sz="1400" dirty="0" smtClean="0">
                <a:solidFill>
                  <a:srgbClr val="FF0000"/>
                </a:solidFill>
              </a:rPr>
              <a:t>이용 </a:t>
            </a:r>
            <a:r>
              <a:rPr lang="en-US" altLang="ko-KR" sz="1400" dirty="0" smtClean="0">
                <a:solidFill>
                  <a:srgbClr val="FF0000"/>
                </a:solidFill>
              </a:rPr>
              <a:t>cost </a:t>
            </a:r>
            <a:r>
              <a:rPr lang="ko-KR" altLang="en-US" sz="1400" dirty="0" smtClean="0">
                <a:solidFill>
                  <a:srgbClr val="FF0000"/>
                </a:solidFill>
              </a:rPr>
              <a:t>정의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    - Generator</a:t>
            </a:r>
            <a:r>
              <a:rPr lang="en-US" altLang="ko-KR" sz="1400" dirty="0">
                <a:solidFill>
                  <a:srgbClr val="FF0000"/>
                </a:solidFill>
              </a:rPr>
              <a:t>, </a:t>
            </a:r>
            <a:r>
              <a:rPr lang="en-US" altLang="ko-KR" sz="1400" dirty="0" smtClean="0">
                <a:solidFill>
                  <a:srgbClr val="FF0000"/>
                </a:solidFill>
              </a:rPr>
              <a:t>Discriminator </a:t>
            </a:r>
            <a:r>
              <a:rPr lang="ko-KR" altLang="en-US" sz="1400" dirty="0" smtClean="0">
                <a:solidFill>
                  <a:srgbClr val="FF0000"/>
                </a:solidFill>
              </a:rPr>
              <a:t>각각에 대한 최적화 함수 정의 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pPr>
              <a:defRPr/>
            </a:pPr>
            <a:endParaRPr lang="en-US" altLang="ko-KR" sz="1400" dirty="0" smtClean="0"/>
          </a:p>
          <a:p>
            <a:pPr>
              <a:defRPr/>
            </a:pPr>
            <a:r>
              <a:rPr lang="en-US" altLang="ko-KR" sz="2000" dirty="0" smtClean="0"/>
              <a:t>5.</a:t>
            </a:r>
            <a:r>
              <a:rPr lang="ko-KR" altLang="en-US" sz="2000" dirty="0" smtClean="0"/>
              <a:t> 훈련데이터를 이용한 학습</a:t>
            </a:r>
            <a:r>
              <a:rPr lang="en-US" altLang="ko-KR" sz="2000" dirty="0" smtClean="0"/>
              <a:t> </a:t>
            </a:r>
            <a:endParaRPr lang="en-US" altLang="ko-KR" sz="2000" dirty="0"/>
          </a:p>
          <a:p>
            <a:pPr>
              <a:defRPr/>
            </a:pPr>
            <a:r>
              <a:rPr lang="en-US" altLang="ko-KR" sz="1400" dirty="0"/>
              <a:t>     - </a:t>
            </a:r>
            <a:r>
              <a:rPr lang="en-US" altLang="ko-KR" sz="1400" dirty="0" smtClean="0"/>
              <a:t>Session</a:t>
            </a:r>
            <a:r>
              <a:rPr lang="ko-KR" altLang="en-US" sz="1400" dirty="0" smtClean="0"/>
              <a:t>을 열고</a:t>
            </a:r>
            <a:r>
              <a:rPr lang="en-US" altLang="ko-KR" sz="1400" dirty="0" smtClean="0"/>
              <a:t>, Epoch </a:t>
            </a:r>
            <a:r>
              <a:rPr lang="ko-KR" altLang="en-US" sz="1400" dirty="0" smtClean="0"/>
              <a:t>수를 결정</a:t>
            </a:r>
            <a:endParaRPr lang="en-US" altLang="ko-KR" sz="1400" dirty="0" smtClean="0"/>
          </a:p>
          <a:p>
            <a:pPr>
              <a:defRPr/>
            </a:pP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    - </a:t>
            </a:r>
            <a:r>
              <a:rPr lang="en-US" altLang="ko-KR" sz="1400" dirty="0">
                <a:solidFill>
                  <a:srgbClr val="FF0000"/>
                </a:solidFill>
              </a:rPr>
              <a:t>Generator, Discriminator </a:t>
            </a:r>
            <a:r>
              <a:rPr lang="ko-KR" altLang="en-US" sz="1400" dirty="0">
                <a:solidFill>
                  <a:srgbClr val="FF0000"/>
                </a:solidFill>
              </a:rPr>
              <a:t>각각에 </a:t>
            </a:r>
            <a:r>
              <a:rPr lang="ko-KR" altLang="en-US" sz="1400" dirty="0" smtClean="0">
                <a:solidFill>
                  <a:srgbClr val="FF0000"/>
                </a:solidFill>
              </a:rPr>
              <a:t>신경망 학습</a:t>
            </a:r>
            <a:endParaRPr lang="en-US" altLang="ko-KR" sz="1400" dirty="0" smtClean="0">
              <a:solidFill>
                <a:srgbClr val="FF0000"/>
              </a:solidFill>
            </a:endParaRPr>
          </a:p>
          <a:p>
            <a:pPr>
              <a:defRPr/>
            </a:pPr>
            <a:endParaRPr lang="en-US" altLang="ko-KR" sz="1400" dirty="0" smtClean="0"/>
          </a:p>
          <a:p>
            <a:pPr>
              <a:defRPr/>
            </a:pPr>
            <a:r>
              <a:rPr lang="en-US" altLang="ko-KR" sz="2000" dirty="0" smtClean="0"/>
              <a:t>6.</a:t>
            </a:r>
            <a:r>
              <a:rPr lang="ko-KR" altLang="en-US" sz="2000" dirty="0" smtClean="0"/>
              <a:t> 테스트 데이터를 이용한 최종 식별 결과 확인</a:t>
            </a:r>
            <a:endParaRPr lang="en-US" altLang="ko-KR" sz="2000" dirty="0"/>
          </a:p>
          <a:p>
            <a:pPr>
              <a:defRPr/>
            </a:pPr>
            <a:r>
              <a:rPr lang="en-US" altLang="ko-KR" sz="1400" dirty="0"/>
              <a:t>     </a:t>
            </a:r>
            <a:r>
              <a:rPr lang="en-US" altLang="ko-KR" sz="1400" dirty="0" smtClean="0"/>
              <a:t>- </a:t>
            </a:r>
            <a:r>
              <a:rPr lang="ko-KR" altLang="en-US" sz="1400" dirty="0"/>
              <a:t>학습이 되어가는 모습을 보기 위해 주기적으로 이미지를 생성하여 </a:t>
            </a:r>
            <a:r>
              <a:rPr lang="ko-KR" altLang="en-US" sz="1400" dirty="0" smtClean="0"/>
              <a:t>저장</a:t>
            </a:r>
            <a:endParaRPr lang="ko-KR" altLang="en-US" sz="14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748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0" y="0"/>
            <a:ext cx="8291513" cy="4827587"/>
          </a:xfrm>
          <a:prstGeom prst="rect">
            <a:avLst/>
          </a:prstGeom>
        </p:spPr>
        <p:txBody>
          <a:bodyPr/>
          <a:lstStyle/>
          <a:p>
            <a:pPr marL="457200" indent="-457200">
              <a:buAutoNum type="arabicPeriod"/>
              <a:defRPr/>
            </a:pPr>
            <a:r>
              <a:rPr lang="ko-KR" altLang="en-US" dirty="0" smtClean="0"/>
              <a:t>필요한 라이브러리 불러오기 </a:t>
            </a:r>
            <a:endParaRPr lang="en-US" altLang="ko-KR" dirty="0" smtClean="0"/>
          </a:p>
          <a:p>
            <a:pPr marL="0" indent="0">
              <a:buNone/>
              <a:defRPr/>
            </a:pPr>
            <a:endParaRPr lang="en-US" altLang="ko-KR" sz="1200" dirty="0" smtClean="0"/>
          </a:p>
          <a:p>
            <a:pPr marL="0" indent="0">
              <a:buNone/>
              <a:defRPr/>
            </a:pPr>
            <a:endParaRPr lang="en-US" altLang="ko-KR" sz="1200" dirty="0"/>
          </a:p>
          <a:p>
            <a:pPr marL="0" indent="0">
              <a:buNone/>
              <a:defRPr/>
            </a:pPr>
            <a:endParaRPr lang="en-US" altLang="ko-KR" sz="1200" dirty="0" smtClean="0"/>
          </a:p>
          <a:p>
            <a:pPr marL="0" indent="0">
              <a:buNone/>
              <a:defRPr/>
            </a:pPr>
            <a:endParaRPr lang="en-US" altLang="ko-KR" sz="1200" dirty="0" smtClean="0"/>
          </a:p>
          <a:p>
            <a:pPr marL="0" indent="0">
              <a:buNone/>
              <a:defRPr/>
            </a:pPr>
            <a:endParaRPr lang="en-US" altLang="ko-KR" dirty="0" smtClean="0"/>
          </a:p>
          <a:p>
            <a:pPr marL="0" indent="0">
              <a:buNone/>
              <a:defRPr/>
            </a:pPr>
            <a:r>
              <a:rPr lang="en-US" altLang="ko-KR" dirty="0" smtClean="0"/>
              <a:t>2. </a:t>
            </a:r>
            <a:r>
              <a:rPr lang="ko-KR" altLang="en-US" dirty="0"/>
              <a:t>데이터</a:t>
            </a:r>
            <a:r>
              <a:rPr lang="en-US" altLang="ko-KR" dirty="0"/>
              <a:t> </a:t>
            </a:r>
            <a:r>
              <a:rPr lang="ko-KR" altLang="en-US" dirty="0"/>
              <a:t>불러오기 </a:t>
            </a:r>
            <a:r>
              <a:rPr lang="en-US" altLang="ko-KR" dirty="0"/>
              <a:t>&amp; </a:t>
            </a:r>
            <a:r>
              <a:rPr lang="ko-KR" altLang="en-US" dirty="0" err="1"/>
              <a:t>하이퍼파라미터</a:t>
            </a:r>
            <a:r>
              <a:rPr lang="ko-KR" altLang="en-US" dirty="0"/>
              <a:t> 정의 </a:t>
            </a:r>
            <a:endParaRPr lang="en-US" altLang="ko-KR" dirty="0" smtClean="0"/>
          </a:p>
          <a:p>
            <a:pPr marL="0" indent="0">
              <a:buNone/>
              <a:defRPr/>
            </a:pPr>
            <a:endParaRPr lang="en-US" altLang="ko-KR" sz="1200" dirty="0" smtClean="0"/>
          </a:p>
          <a:p>
            <a:pPr marL="0" indent="0">
              <a:buNone/>
              <a:defRPr/>
            </a:pPr>
            <a:endParaRPr lang="en-US" altLang="ko-KR" sz="1200" dirty="0"/>
          </a:p>
          <a:p>
            <a:pPr marL="0" indent="0">
              <a:buNone/>
              <a:defRPr/>
            </a:pPr>
            <a:endParaRPr lang="en-US" altLang="ko-KR" sz="1200" dirty="0" smtClean="0"/>
          </a:p>
          <a:p>
            <a:pPr marL="0" indent="0">
              <a:buNone/>
              <a:defRPr/>
            </a:pPr>
            <a:endParaRPr lang="en-US" altLang="ko-KR" sz="1200" dirty="0"/>
          </a:p>
          <a:p>
            <a:pPr marL="0" indent="0">
              <a:buNone/>
              <a:defRPr/>
            </a:pPr>
            <a:endParaRPr lang="en-US" altLang="ko-KR" dirty="0"/>
          </a:p>
          <a:p>
            <a:pPr marL="0" indent="0">
              <a:buNone/>
              <a:defRPr/>
            </a:pPr>
            <a:endParaRPr lang="en-US" altLang="ko-KR" dirty="0"/>
          </a:p>
          <a:p>
            <a:pPr marL="0" indent="0">
              <a:buNone/>
              <a:defRPr/>
            </a:pPr>
            <a:endParaRPr lang="en-US" altLang="ko-KR" dirty="0" smtClean="0"/>
          </a:p>
          <a:p>
            <a:pPr>
              <a:defRPr/>
            </a:pPr>
            <a:endParaRPr lang="en-US" altLang="ko-KR" dirty="0" smtClean="0"/>
          </a:p>
          <a:p>
            <a:pPr lvl="1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/>
            <a:fld id="{AD213DCA-3629-4B8E-B0DC-7B340E906BD1}" type="slidenum">
              <a:rPr lang="en-US" altLang="ko-KR" sz="1400">
                <a:solidFill>
                  <a:srgbClr val="0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pPr eaLnBrk="1" hangingPunct="1"/>
              <a:t>23</a:t>
            </a:fld>
            <a:endParaRPr lang="en-US" altLang="ko-KR" sz="1400">
              <a:solidFill>
                <a:srgbClr val="00000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7669" y="429402"/>
            <a:ext cx="6498455" cy="954107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lt"/>
              </a:rPr>
              <a:t>import </a:t>
            </a:r>
            <a:r>
              <a:rPr lang="en-US" altLang="ko-KR" sz="1400" dirty="0" err="1">
                <a:latin typeface="+mn-lt"/>
              </a:rPr>
              <a:t>tensorflow</a:t>
            </a:r>
            <a:r>
              <a:rPr lang="en-US" altLang="ko-KR" sz="1400" dirty="0">
                <a:latin typeface="+mn-lt"/>
              </a:rPr>
              <a:t> as </a:t>
            </a:r>
            <a:r>
              <a:rPr lang="en-US" altLang="ko-KR" sz="1400" dirty="0" err="1">
                <a:latin typeface="+mn-lt"/>
              </a:rPr>
              <a:t>tf</a:t>
            </a:r>
            <a:endParaRPr lang="en-US" altLang="ko-KR" sz="1400" dirty="0">
              <a:latin typeface="+mn-lt"/>
            </a:endParaRPr>
          </a:p>
          <a:p>
            <a:r>
              <a:rPr lang="en-US" altLang="ko-KR" sz="1400" dirty="0">
                <a:latin typeface="+mn-lt"/>
              </a:rPr>
              <a:t>import </a:t>
            </a:r>
            <a:r>
              <a:rPr lang="en-US" altLang="ko-KR" sz="1400" dirty="0" err="1">
                <a:latin typeface="+mn-lt"/>
              </a:rPr>
              <a:t>matplotlib.pyplot</a:t>
            </a:r>
            <a:r>
              <a:rPr lang="en-US" altLang="ko-KR" sz="1400" dirty="0">
                <a:latin typeface="+mn-lt"/>
              </a:rPr>
              <a:t> as </a:t>
            </a:r>
            <a:r>
              <a:rPr lang="en-US" altLang="ko-KR" sz="1400" dirty="0" err="1">
                <a:latin typeface="+mn-lt"/>
              </a:rPr>
              <a:t>plt</a:t>
            </a:r>
            <a:endParaRPr lang="en-US" altLang="ko-KR" sz="1400" dirty="0">
              <a:latin typeface="+mn-lt"/>
            </a:endParaRPr>
          </a:p>
          <a:p>
            <a:r>
              <a:rPr lang="en-US" altLang="ko-KR" sz="1400" dirty="0">
                <a:latin typeface="+mn-lt"/>
              </a:rPr>
              <a:t>import </a:t>
            </a:r>
            <a:r>
              <a:rPr lang="en-US" altLang="ko-KR" sz="1400" dirty="0" err="1">
                <a:latin typeface="+mn-lt"/>
              </a:rPr>
              <a:t>numpy</a:t>
            </a:r>
            <a:r>
              <a:rPr lang="en-US" altLang="ko-KR" sz="1400" dirty="0">
                <a:latin typeface="+mn-lt"/>
              </a:rPr>
              <a:t> as np</a:t>
            </a:r>
          </a:p>
          <a:p>
            <a:r>
              <a:rPr lang="en-US" altLang="ko-KR" sz="1400" dirty="0">
                <a:latin typeface="+mn-lt"/>
              </a:rPr>
              <a:t>from </a:t>
            </a:r>
            <a:r>
              <a:rPr lang="en-US" altLang="ko-KR" sz="1400" dirty="0" err="1">
                <a:latin typeface="+mn-lt"/>
              </a:rPr>
              <a:t>tensorflow.examples.tutorials.mnist</a:t>
            </a:r>
            <a:r>
              <a:rPr lang="en-US" altLang="ko-KR" sz="1400" dirty="0">
                <a:latin typeface="+mn-lt"/>
              </a:rPr>
              <a:t> import </a:t>
            </a:r>
            <a:r>
              <a:rPr lang="en-US" altLang="ko-KR" sz="1400" dirty="0" err="1" smtClean="0">
                <a:latin typeface="+mn-lt"/>
              </a:rPr>
              <a:t>input_data</a:t>
            </a:r>
            <a:endParaRPr lang="en-US" altLang="ko-KR" sz="1400" dirty="0">
              <a:latin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7668" y="2216264"/>
            <a:ext cx="6498455" cy="2462213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endParaRPr lang="en-US" altLang="ko-KR" sz="1400" dirty="0" smtClean="0">
              <a:latin typeface="+mn-lt"/>
            </a:endParaRPr>
          </a:p>
          <a:p>
            <a:r>
              <a:rPr lang="en-US" altLang="ko-KR" sz="1400" dirty="0" err="1">
                <a:latin typeface="+mn-lt"/>
              </a:rPr>
              <a:t>mnist</a:t>
            </a:r>
            <a:r>
              <a:rPr lang="en-US" altLang="ko-KR" sz="1400" dirty="0">
                <a:latin typeface="+mn-lt"/>
              </a:rPr>
              <a:t> = </a:t>
            </a:r>
            <a:r>
              <a:rPr lang="en-US" altLang="ko-KR" sz="1400" dirty="0" err="1">
                <a:latin typeface="+mn-lt"/>
              </a:rPr>
              <a:t>input_data.read_data_sets</a:t>
            </a:r>
            <a:r>
              <a:rPr lang="en-US" altLang="ko-KR" sz="1400" dirty="0">
                <a:latin typeface="+mn-lt"/>
              </a:rPr>
              <a:t>("./</a:t>
            </a:r>
            <a:r>
              <a:rPr lang="en-US" altLang="ko-KR" sz="1400" dirty="0" err="1">
                <a:latin typeface="+mn-lt"/>
              </a:rPr>
              <a:t>mnist</a:t>
            </a:r>
            <a:r>
              <a:rPr lang="en-US" altLang="ko-KR" sz="1400" dirty="0">
                <a:latin typeface="+mn-lt"/>
              </a:rPr>
              <a:t>/data/", </a:t>
            </a:r>
            <a:r>
              <a:rPr lang="en-US" altLang="ko-KR" sz="1400" dirty="0" err="1">
                <a:latin typeface="+mn-lt"/>
              </a:rPr>
              <a:t>one_hot</a:t>
            </a:r>
            <a:r>
              <a:rPr lang="en-US" altLang="ko-KR" sz="1400" dirty="0">
                <a:latin typeface="+mn-lt"/>
              </a:rPr>
              <a:t>=True)</a:t>
            </a:r>
          </a:p>
          <a:p>
            <a:endParaRPr lang="en-US" altLang="ko-KR" sz="1400" dirty="0">
              <a:latin typeface="+mn-lt"/>
            </a:endParaRPr>
          </a:p>
          <a:p>
            <a:r>
              <a:rPr lang="en-US" altLang="ko-KR" sz="1200" dirty="0">
                <a:latin typeface="+mn-lt"/>
              </a:rPr>
              <a:t>#</a:t>
            </a:r>
            <a:r>
              <a:rPr lang="ko-KR" altLang="en-US" sz="1200" dirty="0">
                <a:latin typeface="+mn-lt"/>
              </a:rPr>
              <a:t>옵션 설정</a:t>
            </a:r>
          </a:p>
          <a:p>
            <a:r>
              <a:rPr lang="en-US" altLang="ko-KR" sz="1400" dirty="0" err="1">
                <a:latin typeface="+mn-lt"/>
              </a:rPr>
              <a:t>total_epoch</a:t>
            </a:r>
            <a:r>
              <a:rPr lang="en-US" altLang="ko-KR" sz="1400" dirty="0">
                <a:latin typeface="+mn-lt"/>
              </a:rPr>
              <a:t> = 100</a:t>
            </a:r>
            <a:endParaRPr lang="ko-KR" altLang="en-US" sz="1400" dirty="0">
              <a:latin typeface="+mn-lt"/>
            </a:endParaRPr>
          </a:p>
          <a:p>
            <a:r>
              <a:rPr lang="en-US" altLang="ko-KR" sz="1400" dirty="0" err="1">
                <a:latin typeface="+mn-lt"/>
              </a:rPr>
              <a:t>batch_size</a:t>
            </a:r>
            <a:r>
              <a:rPr lang="en-US" altLang="ko-KR" sz="1400" dirty="0">
                <a:latin typeface="+mn-lt"/>
              </a:rPr>
              <a:t> = 100</a:t>
            </a:r>
            <a:endParaRPr lang="ko-KR" altLang="en-US" sz="1400" dirty="0">
              <a:latin typeface="+mn-lt"/>
            </a:endParaRPr>
          </a:p>
          <a:p>
            <a:r>
              <a:rPr lang="en-US" altLang="ko-KR" sz="1400" dirty="0" err="1">
                <a:latin typeface="+mn-lt"/>
              </a:rPr>
              <a:t>learning_rate</a:t>
            </a:r>
            <a:r>
              <a:rPr lang="en-US" altLang="ko-KR" sz="1400" dirty="0">
                <a:latin typeface="+mn-lt"/>
              </a:rPr>
              <a:t> = 0.0002</a:t>
            </a:r>
            <a:endParaRPr lang="ko-KR" altLang="en-US" sz="1400" dirty="0">
              <a:latin typeface="+mn-lt"/>
            </a:endParaRPr>
          </a:p>
          <a:p>
            <a:r>
              <a:rPr lang="en-US" altLang="ko-KR" sz="1200" dirty="0">
                <a:latin typeface="+mn-lt"/>
              </a:rPr>
              <a:t># </a:t>
            </a:r>
            <a:r>
              <a:rPr lang="ko-KR" altLang="en-US" sz="1200" dirty="0">
                <a:latin typeface="+mn-lt"/>
              </a:rPr>
              <a:t>신경망 </a:t>
            </a:r>
            <a:r>
              <a:rPr lang="ko-KR" altLang="en-US" sz="1200" dirty="0" err="1">
                <a:latin typeface="+mn-lt"/>
              </a:rPr>
              <a:t>레이어</a:t>
            </a:r>
            <a:r>
              <a:rPr lang="ko-KR" altLang="en-US" sz="1200" dirty="0">
                <a:latin typeface="+mn-lt"/>
              </a:rPr>
              <a:t> 구성 옵션</a:t>
            </a:r>
          </a:p>
          <a:p>
            <a:r>
              <a:rPr lang="en-US" altLang="ko-KR" sz="1400" dirty="0" err="1">
                <a:latin typeface="+mn-lt"/>
              </a:rPr>
              <a:t>n_hidden</a:t>
            </a:r>
            <a:r>
              <a:rPr lang="en-US" altLang="ko-KR" sz="1400" dirty="0">
                <a:latin typeface="+mn-lt"/>
              </a:rPr>
              <a:t> = 256</a:t>
            </a:r>
            <a:endParaRPr lang="ko-KR" altLang="en-US" sz="1400" dirty="0">
              <a:latin typeface="+mn-lt"/>
            </a:endParaRPr>
          </a:p>
          <a:p>
            <a:r>
              <a:rPr lang="en-US" altLang="ko-KR" sz="1400" dirty="0" err="1">
                <a:latin typeface="+mn-lt"/>
              </a:rPr>
              <a:t>n_input</a:t>
            </a:r>
            <a:r>
              <a:rPr lang="en-US" altLang="ko-KR" sz="1400" dirty="0">
                <a:latin typeface="+mn-lt"/>
              </a:rPr>
              <a:t> = 28 * 28</a:t>
            </a:r>
            <a:endParaRPr lang="ko-KR" altLang="en-US" sz="1400" dirty="0">
              <a:latin typeface="+mn-lt"/>
            </a:endParaRPr>
          </a:p>
          <a:p>
            <a:r>
              <a:rPr lang="en-US" altLang="ko-KR" sz="1400" dirty="0" err="1">
                <a:latin typeface="+mn-lt"/>
              </a:rPr>
              <a:t>n_noise</a:t>
            </a:r>
            <a:r>
              <a:rPr lang="en-US" altLang="ko-KR" sz="1400" dirty="0">
                <a:latin typeface="+mn-lt"/>
              </a:rPr>
              <a:t> = 128 </a:t>
            </a:r>
            <a:r>
              <a:rPr lang="en-US" altLang="ko-KR" sz="1200" dirty="0">
                <a:latin typeface="+mn-lt"/>
              </a:rPr>
              <a:t># </a:t>
            </a:r>
            <a:r>
              <a:rPr lang="ko-KR" altLang="en-US" sz="1200" dirty="0" err="1">
                <a:latin typeface="+mn-lt"/>
              </a:rPr>
              <a:t>생성기의</a:t>
            </a:r>
            <a:r>
              <a:rPr lang="ko-KR" altLang="en-US" sz="1200" dirty="0">
                <a:latin typeface="+mn-lt"/>
              </a:rPr>
              <a:t> </a:t>
            </a:r>
            <a:r>
              <a:rPr lang="ko-KR" altLang="en-US" sz="1200" dirty="0" err="1">
                <a:latin typeface="+mn-lt"/>
              </a:rPr>
              <a:t>입력값으로</a:t>
            </a:r>
            <a:r>
              <a:rPr lang="ko-KR" altLang="en-US" sz="1200" dirty="0">
                <a:latin typeface="+mn-lt"/>
              </a:rPr>
              <a:t> 사용할 </a:t>
            </a:r>
            <a:r>
              <a:rPr lang="ko-KR" altLang="en-US" sz="1200" dirty="0" err="1">
                <a:latin typeface="+mn-lt"/>
              </a:rPr>
              <a:t>노이즈의</a:t>
            </a:r>
            <a:r>
              <a:rPr lang="ko-KR" altLang="en-US" sz="1200" dirty="0">
                <a:latin typeface="+mn-lt"/>
              </a:rPr>
              <a:t> </a:t>
            </a:r>
            <a:r>
              <a:rPr lang="ko-KR" altLang="en-US" sz="1200" dirty="0" smtClean="0">
                <a:latin typeface="+mn-lt"/>
              </a:rPr>
              <a:t>크기</a:t>
            </a:r>
            <a:endParaRPr lang="ko-KR" alt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5787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0" y="0"/>
            <a:ext cx="8291513" cy="482758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dirty="0" smtClean="0"/>
              <a:t>3. </a:t>
            </a:r>
            <a:r>
              <a:rPr lang="en-US" altLang="ko-KR" dirty="0"/>
              <a:t>AE </a:t>
            </a:r>
            <a:r>
              <a:rPr lang="ko-KR" altLang="en-US" dirty="0"/>
              <a:t>신경망 모델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marL="0" indent="0">
              <a:buNone/>
              <a:defRPr/>
            </a:pPr>
            <a:endParaRPr lang="en-US" altLang="ko-KR" dirty="0"/>
          </a:p>
          <a:p>
            <a:pPr marL="0" indent="0">
              <a:buNone/>
              <a:defRPr/>
            </a:pPr>
            <a:endParaRPr lang="en-US" altLang="ko-KR" dirty="0"/>
          </a:p>
          <a:p>
            <a:pPr marL="0" indent="0">
              <a:buNone/>
              <a:defRPr/>
            </a:pPr>
            <a:endParaRPr lang="en-US" altLang="ko-KR" dirty="0" smtClean="0"/>
          </a:p>
          <a:p>
            <a:pPr>
              <a:defRPr/>
            </a:pPr>
            <a:endParaRPr lang="en-US" altLang="ko-KR" dirty="0" smtClean="0"/>
          </a:p>
          <a:p>
            <a:pPr lvl="1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/>
            <a:fld id="{AD213DCA-3629-4B8E-B0DC-7B340E906BD1}" type="slidenum">
              <a:rPr lang="en-US" altLang="ko-KR" sz="1400">
                <a:solidFill>
                  <a:srgbClr val="0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pPr eaLnBrk="1" hangingPunct="1"/>
              <a:t>24</a:t>
            </a:fld>
            <a:endParaRPr lang="en-US" altLang="ko-KR" sz="1400">
              <a:solidFill>
                <a:srgbClr val="00000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8891" y="420109"/>
            <a:ext cx="6633447" cy="6186309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lt"/>
              </a:rPr>
              <a:t>#</a:t>
            </a:r>
            <a:r>
              <a:rPr lang="ko-KR" altLang="en-US" sz="1200" dirty="0">
                <a:latin typeface="+mn-lt"/>
              </a:rPr>
              <a:t>신경망 모델 구성</a:t>
            </a:r>
          </a:p>
          <a:p>
            <a:r>
              <a:rPr lang="en-US" altLang="ko-KR" sz="1200" dirty="0">
                <a:latin typeface="+mn-lt"/>
              </a:rPr>
              <a:t># GAN </a:t>
            </a:r>
            <a:r>
              <a:rPr lang="ko-KR" altLang="en-US" sz="1200" dirty="0">
                <a:latin typeface="+mn-lt"/>
              </a:rPr>
              <a:t>도 </a:t>
            </a:r>
            <a:r>
              <a:rPr lang="en-US" altLang="ko-KR" sz="1200" dirty="0">
                <a:latin typeface="+mn-lt"/>
              </a:rPr>
              <a:t>Unsupervised </a:t>
            </a:r>
            <a:r>
              <a:rPr lang="ko-KR" altLang="en-US" sz="1200" dirty="0">
                <a:latin typeface="+mn-lt"/>
              </a:rPr>
              <a:t>학습이므로 </a:t>
            </a:r>
            <a:r>
              <a:rPr lang="en-US" altLang="ko-KR" sz="1200" dirty="0" err="1">
                <a:latin typeface="+mn-lt"/>
              </a:rPr>
              <a:t>Autoencoder</a:t>
            </a:r>
            <a:r>
              <a:rPr lang="en-US" altLang="ko-KR" sz="1200" dirty="0">
                <a:latin typeface="+mn-lt"/>
              </a:rPr>
              <a:t> </a:t>
            </a:r>
            <a:r>
              <a:rPr lang="ko-KR" altLang="en-US" sz="1200" dirty="0">
                <a:latin typeface="+mn-lt"/>
              </a:rPr>
              <a:t>처럼 </a:t>
            </a:r>
            <a:r>
              <a:rPr lang="en-US" altLang="ko-KR" sz="1200" dirty="0">
                <a:latin typeface="+mn-lt"/>
              </a:rPr>
              <a:t>Y </a:t>
            </a:r>
            <a:r>
              <a:rPr lang="ko-KR" altLang="en-US" sz="1200" dirty="0">
                <a:latin typeface="+mn-lt"/>
              </a:rPr>
              <a:t>를 </a:t>
            </a:r>
            <a:r>
              <a:rPr lang="ko-KR" altLang="en-US" sz="1200" dirty="0" smtClean="0">
                <a:latin typeface="+mn-lt"/>
              </a:rPr>
              <a:t>사용 </a:t>
            </a:r>
            <a:r>
              <a:rPr lang="ko-KR" altLang="en-US" sz="1200" dirty="0" err="1" smtClean="0">
                <a:latin typeface="+mn-lt"/>
              </a:rPr>
              <a:t>않함</a:t>
            </a:r>
            <a:r>
              <a:rPr lang="en-US" altLang="ko-KR" sz="1200" dirty="0" smtClean="0">
                <a:latin typeface="+mn-lt"/>
              </a:rPr>
              <a:t>. </a:t>
            </a:r>
            <a:endParaRPr lang="ko-KR" altLang="en-US" sz="1200" dirty="0">
              <a:latin typeface="+mn-lt"/>
            </a:endParaRPr>
          </a:p>
          <a:p>
            <a:r>
              <a:rPr lang="en-US" altLang="ko-KR" sz="1200" dirty="0">
                <a:latin typeface="+mn-lt"/>
              </a:rPr>
              <a:t>X = </a:t>
            </a:r>
            <a:r>
              <a:rPr lang="en-US" altLang="ko-KR" sz="1200" dirty="0" err="1">
                <a:latin typeface="+mn-lt"/>
              </a:rPr>
              <a:t>tf.placeholder</a:t>
            </a:r>
            <a:r>
              <a:rPr lang="en-US" altLang="ko-KR" sz="1200" dirty="0">
                <a:latin typeface="+mn-lt"/>
              </a:rPr>
              <a:t>(tf.float32, [None, </a:t>
            </a:r>
            <a:r>
              <a:rPr lang="en-US" altLang="ko-KR" sz="1200" dirty="0" err="1">
                <a:latin typeface="+mn-lt"/>
              </a:rPr>
              <a:t>n_input</a:t>
            </a:r>
            <a:r>
              <a:rPr lang="en-US" altLang="ko-KR" sz="1200" dirty="0">
                <a:latin typeface="+mn-lt"/>
              </a:rPr>
              <a:t>])</a:t>
            </a:r>
          </a:p>
          <a:p>
            <a:r>
              <a:rPr lang="en-US" altLang="ko-KR" sz="1200" dirty="0" smtClean="0">
                <a:latin typeface="+mn-lt"/>
              </a:rPr>
              <a:t>Z </a:t>
            </a:r>
            <a:r>
              <a:rPr lang="en-US" altLang="ko-KR" sz="1200" dirty="0">
                <a:latin typeface="+mn-lt"/>
              </a:rPr>
              <a:t>= </a:t>
            </a:r>
            <a:r>
              <a:rPr lang="en-US" altLang="ko-KR" sz="1200" dirty="0" err="1">
                <a:latin typeface="+mn-lt"/>
              </a:rPr>
              <a:t>tf.placeholder</a:t>
            </a:r>
            <a:r>
              <a:rPr lang="en-US" altLang="ko-KR" sz="1200" dirty="0">
                <a:latin typeface="+mn-lt"/>
              </a:rPr>
              <a:t>(tf.float32, [None, </a:t>
            </a:r>
            <a:r>
              <a:rPr lang="en-US" altLang="ko-KR" sz="1200" dirty="0" err="1">
                <a:latin typeface="+mn-lt"/>
              </a:rPr>
              <a:t>n_noise</a:t>
            </a:r>
            <a:r>
              <a:rPr lang="en-US" altLang="ko-KR" sz="1200" dirty="0" smtClean="0">
                <a:latin typeface="+mn-lt"/>
              </a:rPr>
              <a:t>]) </a:t>
            </a:r>
            <a:r>
              <a:rPr lang="en-US" altLang="ko-KR" sz="1200" dirty="0"/>
              <a:t># </a:t>
            </a:r>
            <a:r>
              <a:rPr lang="ko-KR" altLang="en-US" sz="1200" dirty="0" err="1"/>
              <a:t>노이즈</a:t>
            </a:r>
            <a:r>
              <a:rPr lang="ko-KR" altLang="en-US" sz="1200" dirty="0"/>
              <a:t> </a:t>
            </a:r>
            <a:r>
              <a:rPr lang="en-US" altLang="ko-KR" sz="1200" dirty="0"/>
              <a:t>Z</a:t>
            </a:r>
            <a:r>
              <a:rPr lang="ko-KR" altLang="en-US" sz="1200" dirty="0"/>
              <a:t>를 </a:t>
            </a:r>
            <a:r>
              <a:rPr lang="ko-KR" altLang="en-US" sz="1200" dirty="0" err="1"/>
              <a:t>입력값으로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사용</a:t>
            </a:r>
            <a:endParaRPr lang="en-US" altLang="ko-KR" sz="1200" dirty="0">
              <a:latin typeface="+mn-lt"/>
            </a:endParaRPr>
          </a:p>
          <a:p>
            <a:endParaRPr lang="en-US" altLang="ko-KR" sz="1200" dirty="0" smtClean="0">
              <a:latin typeface="+mn-lt"/>
            </a:endParaRPr>
          </a:p>
          <a:p>
            <a:r>
              <a:rPr lang="en-US" altLang="ko-KR" sz="1200" dirty="0" smtClean="0">
                <a:latin typeface="+mn-lt"/>
              </a:rPr>
              <a:t># </a:t>
            </a:r>
            <a:r>
              <a:rPr lang="ko-KR" altLang="en-US" sz="1200" dirty="0" err="1">
                <a:latin typeface="+mn-lt"/>
              </a:rPr>
              <a:t>생성기</a:t>
            </a:r>
            <a:r>
              <a:rPr lang="ko-KR" altLang="en-US" sz="1200" dirty="0">
                <a:latin typeface="+mn-lt"/>
              </a:rPr>
              <a:t> 신경망에 사용하는 </a:t>
            </a:r>
            <a:r>
              <a:rPr lang="ko-KR" altLang="en-US" sz="1200" dirty="0" smtClean="0">
                <a:latin typeface="+mn-lt"/>
              </a:rPr>
              <a:t>변수들</a:t>
            </a:r>
            <a:endParaRPr lang="ko-KR" altLang="en-US" sz="1200" dirty="0">
              <a:latin typeface="+mn-lt"/>
            </a:endParaRPr>
          </a:p>
          <a:p>
            <a:r>
              <a:rPr lang="en-US" altLang="ko-KR" sz="1200" dirty="0">
                <a:latin typeface="+mn-lt"/>
              </a:rPr>
              <a:t>G_W1 = </a:t>
            </a:r>
            <a:r>
              <a:rPr lang="en-US" altLang="ko-KR" sz="1200" dirty="0" err="1">
                <a:latin typeface="+mn-lt"/>
              </a:rPr>
              <a:t>tf.Variable</a:t>
            </a:r>
            <a:r>
              <a:rPr lang="en-US" altLang="ko-KR" sz="1200" dirty="0">
                <a:latin typeface="+mn-lt"/>
              </a:rPr>
              <a:t>(</a:t>
            </a:r>
            <a:r>
              <a:rPr lang="en-US" altLang="ko-KR" sz="1200" dirty="0" err="1">
                <a:latin typeface="+mn-lt"/>
              </a:rPr>
              <a:t>tf.random_normal</a:t>
            </a:r>
            <a:r>
              <a:rPr lang="en-US" altLang="ko-KR" sz="1200" dirty="0">
                <a:latin typeface="+mn-lt"/>
              </a:rPr>
              <a:t>([</a:t>
            </a:r>
            <a:r>
              <a:rPr lang="en-US" altLang="ko-KR" sz="1200" dirty="0" err="1">
                <a:latin typeface="+mn-lt"/>
              </a:rPr>
              <a:t>n_noise</a:t>
            </a:r>
            <a:r>
              <a:rPr lang="en-US" altLang="ko-KR" sz="1200" dirty="0">
                <a:latin typeface="+mn-lt"/>
              </a:rPr>
              <a:t>, </a:t>
            </a:r>
            <a:r>
              <a:rPr lang="en-US" altLang="ko-KR" sz="1200" dirty="0" err="1">
                <a:latin typeface="+mn-lt"/>
              </a:rPr>
              <a:t>n_hidden</a:t>
            </a:r>
            <a:r>
              <a:rPr lang="en-US" altLang="ko-KR" sz="1200" dirty="0">
                <a:latin typeface="+mn-lt"/>
              </a:rPr>
              <a:t>], </a:t>
            </a:r>
            <a:r>
              <a:rPr lang="en-US" altLang="ko-KR" sz="1200" dirty="0" err="1">
                <a:latin typeface="+mn-lt"/>
              </a:rPr>
              <a:t>stddev</a:t>
            </a:r>
            <a:r>
              <a:rPr lang="en-US" altLang="ko-KR" sz="1200" dirty="0">
                <a:latin typeface="+mn-lt"/>
              </a:rPr>
              <a:t>=0.01))</a:t>
            </a:r>
          </a:p>
          <a:p>
            <a:r>
              <a:rPr lang="en-US" altLang="ko-KR" sz="1200" dirty="0">
                <a:latin typeface="+mn-lt"/>
              </a:rPr>
              <a:t>G_b1 = </a:t>
            </a:r>
            <a:r>
              <a:rPr lang="en-US" altLang="ko-KR" sz="1200" dirty="0" err="1">
                <a:latin typeface="+mn-lt"/>
              </a:rPr>
              <a:t>tf.Variable</a:t>
            </a:r>
            <a:r>
              <a:rPr lang="en-US" altLang="ko-KR" sz="1200" dirty="0">
                <a:latin typeface="+mn-lt"/>
              </a:rPr>
              <a:t>(</a:t>
            </a:r>
            <a:r>
              <a:rPr lang="en-US" altLang="ko-KR" sz="1200" dirty="0" err="1">
                <a:latin typeface="+mn-lt"/>
              </a:rPr>
              <a:t>tf.zeros</a:t>
            </a:r>
            <a:r>
              <a:rPr lang="en-US" altLang="ko-KR" sz="1200" dirty="0">
                <a:latin typeface="+mn-lt"/>
              </a:rPr>
              <a:t>([</a:t>
            </a:r>
            <a:r>
              <a:rPr lang="en-US" altLang="ko-KR" sz="1200" dirty="0" err="1">
                <a:latin typeface="+mn-lt"/>
              </a:rPr>
              <a:t>n_hidden</a:t>
            </a:r>
            <a:r>
              <a:rPr lang="en-US" altLang="ko-KR" sz="1200" dirty="0">
                <a:latin typeface="+mn-lt"/>
              </a:rPr>
              <a:t>]))</a:t>
            </a:r>
          </a:p>
          <a:p>
            <a:r>
              <a:rPr lang="en-US" altLang="ko-KR" sz="1200" dirty="0">
                <a:latin typeface="+mn-lt"/>
              </a:rPr>
              <a:t>G_W2 = </a:t>
            </a:r>
            <a:r>
              <a:rPr lang="en-US" altLang="ko-KR" sz="1200" dirty="0" err="1">
                <a:latin typeface="+mn-lt"/>
              </a:rPr>
              <a:t>tf.Variable</a:t>
            </a:r>
            <a:r>
              <a:rPr lang="en-US" altLang="ko-KR" sz="1200" dirty="0">
                <a:latin typeface="+mn-lt"/>
              </a:rPr>
              <a:t>(</a:t>
            </a:r>
            <a:r>
              <a:rPr lang="en-US" altLang="ko-KR" sz="1200" dirty="0" err="1">
                <a:latin typeface="+mn-lt"/>
              </a:rPr>
              <a:t>tf.random_normal</a:t>
            </a:r>
            <a:r>
              <a:rPr lang="en-US" altLang="ko-KR" sz="1200" dirty="0">
                <a:latin typeface="+mn-lt"/>
              </a:rPr>
              <a:t>([</a:t>
            </a:r>
            <a:r>
              <a:rPr lang="en-US" altLang="ko-KR" sz="1200" dirty="0" err="1">
                <a:latin typeface="+mn-lt"/>
              </a:rPr>
              <a:t>n_hidden</a:t>
            </a:r>
            <a:r>
              <a:rPr lang="en-US" altLang="ko-KR" sz="1200" dirty="0">
                <a:latin typeface="+mn-lt"/>
              </a:rPr>
              <a:t>, </a:t>
            </a:r>
            <a:r>
              <a:rPr lang="en-US" altLang="ko-KR" sz="1200" dirty="0" err="1">
                <a:latin typeface="+mn-lt"/>
              </a:rPr>
              <a:t>n_input</a:t>
            </a:r>
            <a:r>
              <a:rPr lang="en-US" altLang="ko-KR" sz="1200" dirty="0">
                <a:latin typeface="+mn-lt"/>
              </a:rPr>
              <a:t>], </a:t>
            </a:r>
            <a:r>
              <a:rPr lang="en-US" altLang="ko-KR" sz="1200" dirty="0" err="1">
                <a:latin typeface="+mn-lt"/>
              </a:rPr>
              <a:t>stddev</a:t>
            </a:r>
            <a:r>
              <a:rPr lang="en-US" altLang="ko-KR" sz="1200" dirty="0">
                <a:latin typeface="+mn-lt"/>
              </a:rPr>
              <a:t>=0.01))</a:t>
            </a:r>
          </a:p>
          <a:p>
            <a:r>
              <a:rPr lang="en-US" altLang="ko-KR" sz="1200" dirty="0">
                <a:latin typeface="+mn-lt"/>
              </a:rPr>
              <a:t>G_b2 = </a:t>
            </a:r>
            <a:r>
              <a:rPr lang="en-US" altLang="ko-KR" sz="1200" dirty="0" err="1">
                <a:latin typeface="+mn-lt"/>
              </a:rPr>
              <a:t>tf.Variable</a:t>
            </a:r>
            <a:r>
              <a:rPr lang="en-US" altLang="ko-KR" sz="1200" dirty="0">
                <a:latin typeface="+mn-lt"/>
              </a:rPr>
              <a:t>(</a:t>
            </a:r>
            <a:r>
              <a:rPr lang="en-US" altLang="ko-KR" sz="1200" dirty="0" err="1">
                <a:latin typeface="+mn-lt"/>
              </a:rPr>
              <a:t>tf.zeros</a:t>
            </a:r>
            <a:r>
              <a:rPr lang="en-US" altLang="ko-KR" sz="1200" dirty="0">
                <a:latin typeface="+mn-lt"/>
              </a:rPr>
              <a:t>([</a:t>
            </a:r>
            <a:r>
              <a:rPr lang="en-US" altLang="ko-KR" sz="1200" dirty="0" err="1">
                <a:latin typeface="+mn-lt"/>
              </a:rPr>
              <a:t>n_input</a:t>
            </a:r>
            <a:r>
              <a:rPr lang="en-US" altLang="ko-KR" sz="1200" dirty="0" smtClean="0">
                <a:latin typeface="+mn-lt"/>
              </a:rPr>
              <a:t>]))</a:t>
            </a:r>
          </a:p>
          <a:p>
            <a:endParaRPr lang="en-US" altLang="ko-KR" sz="1200" dirty="0">
              <a:latin typeface="+mn-lt"/>
            </a:endParaRPr>
          </a:p>
          <a:p>
            <a:r>
              <a:rPr lang="en-US" altLang="ko-KR" sz="1200" dirty="0">
                <a:latin typeface="+mn-lt"/>
              </a:rPr>
              <a:t># </a:t>
            </a:r>
            <a:r>
              <a:rPr lang="ko-KR" altLang="en-US" sz="1200" dirty="0" err="1">
                <a:latin typeface="+mn-lt"/>
              </a:rPr>
              <a:t>판별기</a:t>
            </a:r>
            <a:r>
              <a:rPr lang="ko-KR" altLang="en-US" sz="1200" dirty="0">
                <a:latin typeface="+mn-lt"/>
              </a:rPr>
              <a:t> 신경망에 사용하는 </a:t>
            </a:r>
            <a:r>
              <a:rPr lang="ko-KR" altLang="en-US" sz="1200" dirty="0" smtClean="0">
                <a:latin typeface="+mn-lt"/>
              </a:rPr>
              <a:t>변수들</a:t>
            </a:r>
            <a:endParaRPr lang="ko-KR" altLang="en-US" sz="1200" dirty="0">
              <a:latin typeface="+mn-lt"/>
            </a:endParaRPr>
          </a:p>
          <a:p>
            <a:r>
              <a:rPr lang="en-US" altLang="ko-KR" sz="1200" dirty="0">
                <a:latin typeface="+mn-lt"/>
              </a:rPr>
              <a:t>D_W1 = </a:t>
            </a:r>
            <a:r>
              <a:rPr lang="en-US" altLang="ko-KR" sz="1200" dirty="0" err="1">
                <a:latin typeface="+mn-lt"/>
              </a:rPr>
              <a:t>tf.Variable</a:t>
            </a:r>
            <a:r>
              <a:rPr lang="en-US" altLang="ko-KR" sz="1200" dirty="0">
                <a:latin typeface="+mn-lt"/>
              </a:rPr>
              <a:t>(</a:t>
            </a:r>
            <a:r>
              <a:rPr lang="en-US" altLang="ko-KR" sz="1200" dirty="0" err="1">
                <a:latin typeface="+mn-lt"/>
              </a:rPr>
              <a:t>tf.random_normal</a:t>
            </a:r>
            <a:r>
              <a:rPr lang="en-US" altLang="ko-KR" sz="1200" dirty="0">
                <a:latin typeface="+mn-lt"/>
              </a:rPr>
              <a:t>([</a:t>
            </a:r>
            <a:r>
              <a:rPr lang="en-US" altLang="ko-KR" sz="1200" dirty="0" err="1">
                <a:latin typeface="+mn-lt"/>
              </a:rPr>
              <a:t>n_input</a:t>
            </a:r>
            <a:r>
              <a:rPr lang="en-US" altLang="ko-KR" sz="1200" dirty="0">
                <a:latin typeface="+mn-lt"/>
              </a:rPr>
              <a:t>, </a:t>
            </a:r>
            <a:r>
              <a:rPr lang="en-US" altLang="ko-KR" sz="1200" dirty="0" err="1">
                <a:latin typeface="+mn-lt"/>
              </a:rPr>
              <a:t>n_hidden</a:t>
            </a:r>
            <a:r>
              <a:rPr lang="en-US" altLang="ko-KR" sz="1200" dirty="0">
                <a:latin typeface="+mn-lt"/>
              </a:rPr>
              <a:t>], </a:t>
            </a:r>
            <a:r>
              <a:rPr lang="en-US" altLang="ko-KR" sz="1200" dirty="0" err="1">
                <a:latin typeface="+mn-lt"/>
              </a:rPr>
              <a:t>stddev</a:t>
            </a:r>
            <a:r>
              <a:rPr lang="en-US" altLang="ko-KR" sz="1200" dirty="0">
                <a:latin typeface="+mn-lt"/>
              </a:rPr>
              <a:t>=0.01))</a:t>
            </a:r>
          </a:p>
          <a:p>
            <a:r>
              <a:rPr lang="en-US" altLang="ko-KR" sz="1200" dirty="0">
                <a:latin typeface="+mn-lt"/>
              </a:rPr>
              <a:t>D_b1 = </a:t>
            </a:r>
            <a:r>
              <a:rPr lang="en-US" altLang="ko-KR" sz="1200" dirty="0" err="1">
                <a:latin typeface="+mn-lt"/>
              </a:rPr>
              <a:t>tf.Variable</a:t>
            </a:r>
            <a:r>
              <a:rPr lang="en-US" altLang="ko-KR" sz="1200" dirty="0">
                <a:latin typeface="+mn-lt"/>
              </a:rPr>
              <a:t>(</a:t>
            </a:r>
            <a:r>
              <a:rPr lang="en-US" altLang="ko-KR" sz="1200" dirty="0" err="1">
                <a:latin typeface="+mn-lt"/>
              </a:rPr>
              <a:t>tf.zeros</a:t>
            </a:r>
            <a:r>
              <a:rPr lang="en-US" altLang="ko-KR" sz="1200" dirty="0">
                <a:latin typeface="+mn-lt"/>
              </a:rPr>
              <a:t>([</a:t>
            </a:r>
            <a:r>
              <a:rPr lang="en-US" altLang="ko-KR" sz="1200" dirty="0" err="1">
                <a:latin typeface="+mn-lt"/>
              </a:rPr>
              <a:t>n_hidden</a:t>
            </a:r>
            <a:r>
              <a:rPr lang="en-US" altLang="ko-KR" sz="1200" dirty="0">
                <a:latin typeface="+mn-lt"/>
              </a:rPr>
              <a:t>]))</a:t>
            </a:r>
          </a:p>
          <a:p>
            <a:r>
              <a:rPr lang="en-US" altLang="ko-KR" sz="1200" dirty="0" smtClean="0">
                <a:latin typeface="+mn-lt"/>
              </a:rPr>
              <a:t># </a:t>
            </a:r>
            <a:r>
              <a:rPr lang="ko-KR" altLang="en-US" sz="1200" dirty="0" err="1">
                <a:latin typeface="+mn-lt"/>
              </a:rPr>
              <a:t>판별기의</a:t>
            </a:r>
            <a:r>
              <a:rPr lang="ko-KR" altLang="en-US" sz="1200" dirty="0">
                <a:latin typeface="+mn-lt"/>
              </a:rPr>
              <a:t> 최종 결과값은 얼마나 진짜와 </a:t>
            </a:r>
            <a:r>
              <a:rPr lang="ko-KR" altLang="en-US" sz="1200" dirty="0" err="1">
                <a:latin typeface="+mn-lt"/>
              </a:rPr>
              <a:t>가깝냐를</a:t>
            </a:r>
            <a:r>
              <a:rPr lang="ko-KR" altLang="en-US" sz="1200" dirty="0">
                <a:latin typeface="+mn-lt"/>
              </a:rPr>
              <a:t> 판단하는 한 개의 </a:t>
            </a:r>
            <a:r>
              <a:rPr lang="ko-KR" altLang="en-US" sz="1200" dirty="0" smtClean="0">
                <a:latin typeface="+mn-lt"/>
              </a:rPr>
              <a:t>스칼라 값</a:t>
            </a:r>
            <a:endParaRPr lang="ko-KR" altLang="en-US" sz="1200" dirty="0">
              <a:latin typeface="+mn-lt"/>
            </a:endParaRPr>
          </a:p>
          <a:p>
            <a:r>
              <a:rPr lang="en-US" altLang="ko-KR" sz="1200" dirty="0">
                <a:latin typeface="+mn-lt"/>
              </a:rPr>
              <a:t>D_W2 = </a:t>
            </a:r>
            <a:r>
              <a:rPr lang="en-US" altLang="ko-KR" sz="1200" dirty="0" err="1">
                <a:latin typeface="+mn-lt"/>
              </a:rPr>
              <a:t>tf.Variable</a:t>
            </a:r>
            <a:r>
              <a:rPr lang="en-US" altLang="ko-KR" sz="1200" dirty="0">
                <a:latin typeface="+mn-lt"/>
              </a:rPr>
              <a:t>(</a:t>
            </a:r>
            <a:r>
              <a:rPr lang="en-US" altLang="ko-KR" sz="1200" dirty="0" err="1">
                <a:latin typeface="+mn-lt"/>
              </a:rPr>
              <a:t>tf.random_normal</a:t>
            </a:r>
            <a:r>
              <a:rPr lang="en-US" altLang="ko-KR" sz="1200" dirty="0">
                <a:latin typeface="+mn-lt"/>
              </a:rPr>
              <a:t>([</a:t>
            </a:r>
            <a:r>
              <a:rPr lang="en-US" altLang="ko-KR" sz="1200" dirty="0" err="1">
                <a:latin typeface="+mn-lt"/>
              </a:rPr>
              <a:t>n_hidden</a:t>
            </a:r>
            <a:r>
              <a:rPr lang="en-US" altLang="ko-KR" sz="1200" dirty="0">
                <a:latin typeface="+mn-lt"/>
              </a:rPr>
              <a:t>, 1], </a:t>
            </a:r>
            <a:r>
              <a:rPr lang="en-US" altLang="ko-KR" sz="1200" dirty="0" err="1">
                <a:latin typeface="+mn-lt"/>
              </a:rPr>
              <a:t>stddev</a:t>
            </a:r>
            <a:r>
              <a:rPr lang="en-US" altLang="ko-KR" sz="1200" dirty="0">
                <a:latin typeface="+mn-lt"/>
              </a:rPr>
              <a:t>=0.01))</a:t>
            </a:r>
          </a:p>
          <a:p>
            <a:r>
              <a:rPr lang="en-US" altLang="ko-KR" sz="1200" dirty="0">
                <a:latin typeface="+mn-lt"/>
              </a:rPr>
              <a:t>D_b2 = </a:t>
            </a:r>
            <a:r>
              <a:rPr lang="en-US" altLang="ko-KR" sz="1200" dirty="0" err="1">
                <a:latin typeface="+mn-lt"/>
              </a:rPr>
              <a:t>tf.Variable</a:t>
            </a:r>
            <a:r>
              <a:rPr lang="en-US" altLang="ko-KR" sz="1200" dirty="0">
                <a:latin typeface="+mn-lt"/>
              </a:rPr>
              <a:t>(</a:t>
            </a:r>
            <a:r>
              <a:rPr lang="en-US" altLang="ko-KR" sz="1200" dirty="0" err="1">
                <a:latin typeface="+mn-lt"/>
              </a:rPr>
              <a:t>tf.zeros</a:t>
            </a:r>
            <a:r>
              <a:rPr lang="en-US" altLang="ko-KR" sz="1200" dirty="0">
                <a:latin typeface="+mn-lt"/>
              </a:rPr>
              <a:t>([1</a:t>
            </a:r>
            <a:r>
              <a:rPr lang="en-US" altLang="ko-KR" sz="1200" dirty="0" smtClean="0">
                <a:latin typeface="+mn-lt"/>
              </a:rPr>
              <a:t>]))</a:t>
            </a:r>
          </a:p>
          <a:p>
            <a:endParaRPr lang="en-US" altLang="ko-KR" sz="1200" dirty="0">
              <a:latin typeface="+mn-lt"/>
            </a:endParaRPr>
          </a:p>
          <a:p>
            <a:r>
              <a:rPr lang="en-US" altLang="ko-KR" sz="1200" dirty="0">
                <a:latin typeface="+mn-lt"/>
              </a:rPr>
              <a:t># </a:t>
            </a:r>
            <a:r>
              <a:rPr lang="ko-KR" altLang="en-US" sz="1200" dirty="0" err="1">
                <a:latin typeface="+mn-lt"/>
              </a:rPr>
              <a:t>생성기</a:t>
            </a:r>
            <a:r>
              <a:rPr lang="en-US" altLang="ko-KR" sz="1200" dirty="0">
                <a:latin typeface="+mn-lt"/>
              </a:rPr>
              <a:t>(G) </a:t>
            </a:r>
            <a:r>
              <a:rPr lang="ko-KR" altLang="en-US" sz="1200" dirty="0">
                <a:latin typeface="+mn-lt"/>
              </a:rPr>
              <a:t>신경망을 </a:t>
            </a:r>
            <a:r>
              <a:rPr lang="ko-KR" altLang="en-US" sz="1200" dirty="0" smtClean="0">
                <a:latin typeface="+mn-lt"/>
              </a:rPr>
              <a:t>구성</a:t>
            </a:r>
            <a:endParaRPr lang="ko-KR" altLang="en-US" sz="1200" dirty="0">
              <a:latin typeface="+mn-lt"/>
            </a:endParaRPr>
          </a:p>
          <a:p>
            <a:r>
              <a:rPr lang="en-US" altLang="ko-KR" sz="1200" dirty="0" err="1">
                <a:latin typeface="+mn-lt"/>
              </a:rPr>
              <a:t>def</a:t>
            </a:r>
            <a:r>
              <a:rPr lang="en-US" altLang="ko-KR" sz="1200" dirty="0">
                <a:latin typeface="+mn-lt"/>
              </a:rPr>
              <a:t> generator(</a:t>
            </a:r>
            <a:r>
              <a:rPr lang="en-US" altLang="ko-KR" sz="1200" dirty="0" err="1">
                <a:latin typeface="+mn-lt"/>
              </a:rPr>
              <a:t>noise_z</a:t>
            </a:r>
            <a:r>
              <a:rPr lang="en-US" altLang="ko-KR" sz="1200" dirty="0">
                <a:latin typeface="+mn-lt"/>
              </a:rPr>
              <a:t>):</a:t>
            </a:r>
          </a:p>
          <a:p>
            <a:r>
              <a:rPr lang="en-US" altLang="ko-KR" sz="1200" dirty="0" smtClean="0">
                <a:latin typeface="+mn-lt"/>
              </a:rPr>
              <a:t>      hidden </a:t>
            </a:r>
            <a:r>
              <a:rPr lang="en-US" altLang="ko-KR" sz="1200" dirty="0">
                <a:latin typeface="+mn-lt"/>
              </a:rPr>
              <a:t>= </a:t>
            </a:r>
            <a:r>
              <a:rPr lang="en-US" altLang="ko-KR" sz="1200" dirty="0" err="1">
                <a:latin typeface="+mn-lt"/>
              </a:rPr>
              <a:t>tf.nn.relu</a:t>
            </a:r>
            <a:r>
              <a:rPr lang="en-US" altLang="ko-KR" sz="1200" dirty="0">
                <a:latin typeface="+mn-lt"/>
              </a:rPr>
              <a:t>(</a:t>
            </a:r>
            <a:r>
              <a:rPr lang="en-US" altLang="ko-KR" sz="1200" dirty="0" err="1">
                <a:latin typeface="+mn-lt"/>
              </a:rPr>
              <a:t>tf.matmul</a:t>
            </a:r>
            <a:r>
              <a:rPr lang="en-US" altLang="ko-KR" sz="1200" dirty="0">
                <a:latin typeface="+mn-lt"/>
              </a:rPr>
              <a:t>(</a:t>
            </a:r>
            <a:r>
              <a:rPr lang="en-US" altLang="ko-KR" sz="1200" dirty="0" err="1">
                <a:latin typeface="+mn-lt"/>
              </a:rPr>
              <a:t>noise_z</a:t>
            </a:r>
            <a:r>
              <a:rPr lang="en-US" altLang="ko-KR" sz="1200" dirty="0">
                <a:latin typeface="+mn-lt"/>
              </a:rPr>
              <a:t>, G_W1) + G_b1)</a:t>
            </a:r>
          </a:p>
          <a:p>
            <a:r>
              <a:rPr lang="en-US" altLang="ko-KR" sz="1200" dirty="0" smtClean="0">
                <a:latin typeface="+mn-lt"/>
              </a:rPr>
              <a:t>      output </a:t>
            </a:r>
            <a:r>
              <a:rPr lang="en-US" altLang="ko-KR" sz="1200" dirty="0">
                <a:latin typeface="+mn-lt"/>
              </a:rPr>
              <a:t>= </a:t>
            </a:r>
            <a:r>
              <a:rPr lang="en-US" altLang="ko-KR" sz="1200" dirty="0" err="1">
                <a:latin typeface="+mn-lt"/>
              </a:rPr>
              <a:t>tf.nn.sigmoid</a:t>
            </a:r>
            <a:r>
              <a:rPr lang="en-US" altLang="ko-KR" sz="1200" dirty="0">
                <a:latin typeface="+mn-lt"/>
              </a:rPr>
              <a:t>(</a:t>
            </a:r>
            <a:r>
              <a:rPr lang="en-US" altLang="ko-KR" sz="1200" dirty="0" err="1">
                <a:latin typeface="+mn-lt"/>
              </a:rPr>
              <a:t>tf.matmul</a:t>
            </a:r>
            <a:r>
              <a:rPr lang="en-US" altLang="ko-KR" sz="1200" dirty="0">
                <a:latin typeface="+mn-lt"/>
              </a:rPr>
              <a:t>(hidden, G_W2) + G_b2)</a:t>
            </a:r>
          </a:p>
          <a:p>
            <a:r>
              <a:rPr lang="en-US" altLang="ko-KR" sz="1200" dirty="0" smtClean="0">
                <a:latin typeface="+mn-lt"/>
              </a:rPr>
              <a:t>      return output</a:t>
            </a:r>
          </a:p>
          <a:p>
            <a:endParaRPr lang="en-US" altLang="ko-KR" sz="1200" dirty="0">
              <a:latin typeface="+mn-lt"/>
            </a:endParaRPr>
          </a:p>
          <a:p>
            <a:r>
              <a:rPr lang="en-US" altLang="ko-KR" sz="1200" dirty="0">
                <a:latin typeface="+mn-lt"/>
              </a:rPr>
              <a:t># </a:t>
            </a:r>
            <a:r>
              <a:rPr lang="ko-KR" altLang="en-US" sz="1200" dirty="0" err="1">
                <a:latin typeface="+mn-lt"/>
              </a:rPr>
              <a:t>판별기</a:t>
            </a:r>
            <a:r>
              <a:rPr lang="en-US" altLang="ko-KR" sz="1200" dirty="0">
                <a:latin typeface="+mn-lt"/>
              </a:rPr>
              <a:t>(D) </a:t>
            </a:r>
            <a:r>
              <a:rPr lang="ko-KR" altLang="en-US" sz="1200" dirty="0">
                <a:latin typeface="+mn-lt"/>
              </a:rPr>
              <a:t>신경망을 </a:t>
            </a:r>
            <a:r>
              <a:rPr lang="ko-KR" altLang="en-US" sz="1200" dirty="0" smtClean="0">
                <a:latin typeface="+mn-lt"/>
              </a:rPr>
              <a:t>구성</a:t>
            </a:r>
            <a:endParaRPr lang="ko-KR" altLang="en-US" sz="1200" dirty="0">
              <a:latin typeface="+mn-lt"/>
            </a:endParaRPr>
          </a:p>
          <a:p>
            <a:r>
              <a:rPr lang="en-US" altLang="ko-KR" sz="1200" dirty="0" err="1">
                <a:latin typeface="+mn-lt"/>
              </a:rPr>
              <a:t>def</a:t>
            </a:r>
            <a:r>
              <a:rPr lang="en-US" altLang="ko-KR" sz="1200" dirty="0">
                <a:latin typeface="+mn-lt"/>
              </a:rPr>
              <a:t> discriminator(inputs):</a:t>
            </a:r>
          </a:p>
          <a:p>
            <a:r>
              <a:rPr lang="en-US" altLang="ko-KR" sz="1200" dirty="0" smtClean="0">
                <a:latin typeface="+mn-lt"/>
              </a:rPr>
              <a:t>      hidden </a:t>
            </a:r>
            <a:r>
              <a:rPr lang="en-US" altLang="ko-KR" sz="1200" dirty="0">
                <a:latin typeface="+mn-lt"/>
              </a:rPr>
              <a:t>= </a:t>
            </a:r>
            <a:r>
              <a:rPr lang="en-US" altLang="ko-KR" sz="1200" dirty="0" err="1">
                <a:latin typeface="+mn-lt"/>
              </a:rPr>
              <a:t>tf.nn.relu</a:t>
            </a:r>
            <a:r>
              <a:rPr lang="en-US" altLang="ko-KR" sz="1200" dirty="0">
                <a:latin typeface="+mn-lt"/>
              </a:rPr>
              <a:t>(</a:t>
            </a:r>
            <a:r>
              <a:rPr lang="en-US" altLang="ko-KR" sz="1200" dirty="0" err="1">
                <a:latin typeface="+mn-lt"/>
              </a:rPr>
              <a:t>tf.matmul</a:t>
            </a:r>
            <a:r>
              <a:rPr lang="en-US" altLang="ko-KR" sz="1200" dirty="0">
                <a:latin typeface="+mn-lt"/>
              </a:rPr>
              <a:t>(inputs, D_W1) + D_b1)</a:t>
            </a:r>
          </a:p>
          <a:p>
            <a:r>
              <a:rPr lang="en-US" altLang="ko-KR" sz="1200" dirty="0" smtClean="0">
                <a:latin typeface="+mn-lt"/>
              </a:rPr>
              <a:t>      output </a:t>
            </a:r>
            <a:r>
              <a:rPr lang="en-US" altLang="ko-KR" sz="1200" dirty="0">
                <a:latin typeface="+mn-lt"/>
              </a:rPr>
              <a:t>= </a:t>
            </a:r>
            <a:r>
              <a:rPr lang="en-US" altLang="ko-KR" sz="1200" dirty="0" err="1">
                <a:latin typeface="+mn-lt"/>
              </a:rPr>
              <a:t>tf.nn.sigmoid</a:t>
            </a:r>
            <a:r>
              <a:rPr lang="en-US" altLang="ko-KR" sz="1200" dirty="0">
                <a:latin typeface="+mn-lt"/>
              </a:rPr>
              <a:t>(</a:t>
            </a:r>
            <a:r>
              <a:rPr lang="en-US" altLang="ko-KR" sz="1200" dirty="0" err="1">
                <a:latin typeface="+mn-lt"/>
              </a:rPr>
              <a:t>tf.matmul</a:t>
            </a:r>
            <a:r>
              <a:rPr lang="en-US" altLang="ko-KR" sz="1200" dirty="0">
                <a:latin typeface="+mn-lt"/>
              </a:rPr>
              <a:t>(hidden, D_W2) + D_b2)</a:t>
            </a:r>
          </a:p>
          <a:p>
            <a:r>
              <a:rPr lang="en-US" altLang="ko-KR" sz="1200" dirty="0" smtClean="0">
                <a:latin typeface="+mn-lt"/>
              </a:rPr>
              <a:t>      return </a:t>
            </a:r>
            <a:r>
              <a:rPr lang="en-US" altLang="ko-KR" sz="1200" dirty="0">
                <a:latin typeface="+mn-lt"/>
              </a:rPr>
              <a:t>output</a:t>
            </a:r>
          </a:p>
          <a:p>
            <a:endParaRPr lang="en-US" altLang="ko-KR" sz="1200" dirty="0" smtClean="0">
              <a:latin typeface="+mn-lt"/>
            </a:endParaRPr>
          </a:p>
          <a:p>
            <a:r>
              <a:rPr lang="en-US" altLang="ko-KR" sz="1200" dirty="0" smtClean="0">
                <a:latin typeface="+mn-lt"/>
              </a:rPr>
              <a:t># </a:t>
            </a:r>
            <a:r>
              <a:rPr lang="ko-KR" altLang="en-US" sz="1200" dirty="0" err="1">
                <a:latin typeface="+mn-lt"/>
              </a:rPr>
              <a:t>랜덤한</a:t>
            </a:r>
            <a:r>
              <a:rPr lang="ko-KR" altLang="en-US" sz="1200" dirty="0">
                <a:latin typeface="+mn-lt"/>
              </a:rPr>
              <a:t> </a:t>
            </a:r>
            <a:r>
              <a:rPr lang="ko-KR" altLang="en-US" sz="1200" dirty="0" err="1">
                <a:latin typeface="+mn-lt"/>
              </a:rPr>
              <a:t>노이즈</a:t>
            </a:r>
            <a:r>
              <a:rPr lang="en-US" altLang="ko-KR" sz="1200" dirty="0">
                <a:latin typeface="+mn-lt"/>
              </a:rPr>
              <a:t>(Z</a:t>
            </a:r>
            <a:r>
              <a:rPr lang="en-US" altLang="ko-KR" sz="1200" dirty="0" smtClean="0">
                <a:latin typeface="+mn-lt"/>
              </a:rPr>
              <a:t>)</a:t>
            </a:r>
            <a:endParaRPr lang="ko-KR" altLang="en-US" sz="1200" dirty="0">
              <a:latin typeface="+mn-lt"/>
            </a:endParaRPr>
          </a:p>
          <a:p>
            <a:r>
              <a:rPr lang="en-US" altLang="ko-KR" sz="1200" dirty="0" err="1">
                <a:latin typeface="+mn-lt"/>
              </a:rPr>
              <a:t>def</a:t>
            </a:r>
            <a:r>
              <a:rPr lang="en-US" altLang="ko-KR" sz="1200" dirty="0">
                <a:latin typeface="+mn-lt"/>
              </a:rPr>
              <a:t> </a:t>
            </a:r>
            <a:r>
              <a:rPr lang="en-US" altLang="ko-KR" sz="1200" dirty="0" err="1">
                <a:latin typeface="+mn-lt"/>
              </a:rPr>
              <a:t>get_noise</a:t>
            </a:r>
            <a:r>
              <a:rPr lang="en-US" altLang="ko-KR" sz="1200" dirty="0">
                <a:latin typeface="+mn-lt"/>
              </a:rPr>
              <a:t>(</a:t>
            </a:r>
            <a:r>
              <a:rPr lang="en-US" altLang="ko-KR" sz="1200" dirty="0" err="1">
                <a:latin typeface="+mn-lt"/>
              </a:rPr>
              <a:t>batch_size</a:t>
            </a:r>
            <a:r>
              <a:rPr lang="en-US" altLang="ko-KR" sz="1200" dirty="0">
                <a:latin typeface="+mn-lt"/>
              </a:rPr>
              <a:t>, </a:t>
            </a:r>
            <a:r>
              <a:rPr lang="en-US" altLang="ko-KR" sz="1200" dirty="0" err="1">
                <a:latin typeface="+mn-lt"/>
              </a:rPr>
              <a:t>n_noise</a:t>
            </a:r>
            <a:r>
              <a:rPr lang="en-US" altLang="ko-KR" sz="1200" dirty="0">
                <a:latin typeface="+mn-lt"/>
              </a:rPr>
              <a:t>):</a:t>
            </a:r>
          </a:p>
          <a:p>
            <a:r>
              <a:rPr lang="en-US" altLang="ko-KR" sz="1200" dirty="0" smtClean="0">
                <a:latin typeface="+mn-lt"/>
              </a:rPr>
              <a:t>      return </a:t>
            </a:r>
            <a:r>
              <a:rPr lang="en-US" altLang="ko-KR" sz="1200" dirty="0" err="1">
                <a:latin typeface="+mn-lt"/>
              </a:rPr>
              <a:t>np.random.normal</a:t>
            </a:r>
            <a:r>
              <a:rPr lang="en-US" altLang="ko-KR" sz="1200" dirty="0">
                <a:latin typeface="+mn-lt"/>
              </a:rPr>
              <a:t>(size=(</a:t>
            </a:r>
            <a:r>
              <a:rPr lang="en-US" altLang="ko-KR" sz="1200" dirty="0" err="1">
                <a:latin typeface="+mn-lt"/>
              </a:rPr>
              <a:t>batch_size</a:t>
            </a:r>
            <a:r>
              <a:rPr lang="en-US" altLang="ko-KR" sz="1200" dirty="0">
                <a:latin typeface="+mn-lt"/>
              </a:rPr>
              <a:t>, </a:t>
            </a:r>
            <a:r>
              <a:rPr lang="en-US" altLang="ko-KR" sz="1200" dirty="0" err="1">
                <a:latin typeface="+mn-lt"/>
              </a:rPr>
              <a:t>n_noise</a:t>
            </a:r>
            <a:r>
              <a:rPr lang="en-US" altLang="ko-KR" sz="1200" dirty="0">
                <a:latin typeface="+mn-lt"/>
              </a:rPr>
              <a:t>))</a:t>
            </a:r>
          </a:p>
        </p:txBody>
      </p:sp>
      <p:sp>
        <p:nvSpPr>
          <p:cNvPr id="2" name="설명선 1 1"/>
          <p:cNvSpPr/>
          <p:nvPr/>
        </p:nvSpPr>
        <p:spPr bwMode="auto">
          <a:xfrm>
            <a:off x="7213129" y="611626"/>
            <a:ext cx="1526729" cy="808801"/>
          </a:xfrm>
          <a:prstGeom prst="borderCallout1">
            <a:avLst>
              <a:gd name="adj1" fmla="val 18750"/>
              <a:gd name="adj2" fmla="val -8333"/>
              <a:gd name="adj3" fmla="val 168361"/>
              <a:gd name="adj4" fmla="val -208126"/>
            </a:avLst>
          </a:prstGeom>
          <a:solidFill>
            <a:schemeClr val="accent1"/>
          </a:solidFill>
          <a:ln w="222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ko-KR" altLang="en-US" sz="1200" dirty="0" smtClean="0"/>
              <a:t>생성자의 출력</a:t>
            </a:r>
            <a:r>
              <a:rPr lang="en-US" altLang="ko-KR" sz="1200" dirty="0" smtClean="0"/>
              <a:t>fake </a:t>
            </a:r>
            <a:r>
              <a:rPr lang="ko-KR" altLang="en-US" sz="1200" dirty="0" smtClean="0"/>
              <a:t>이미지 이므로 입력 이미지 크기와 같아야 한다</a:t>
            </a:r>
            <a:r>
              <a:rPr lang="en-US" altLang="ko-KR" sz="1200" dirty="0" smtClean="0"/>
              <a:t>. </a:t>
            </a:r>
            <a:endParaRPr lang="ko-KR" altLang="en-US" sz="1200" dirty="0"/>
          </a:p>
        </p:txBody>
      </p:sp>
      <p:sp>
        <p:nvSpPr>
          <p:cNvPr id="6" name="설명선 1 5"/>
          <p:cNvSpPr/>
          <p:nvPr/>
        </p:nvSpPr>
        <p:spPr bwMode="auto">
          <a:xfrm>
            <a:off x="7213128" y="2009392"/>
            <a:ext cx="1526729" cy="808801"/>
          </a:xfrm>
          <a:prstGeom prst="borderCallout1">
            <a:avLst>
              <a:gd name="adj1" fmla="val 18750"/>
              <a:gd name="adj2" fmla="val -8333"/>
              <a:gd name="adj3" fmla="val 152994"/>
              <a:gd name="adj4" fmla="val -229641"/>
            </a:avLst>
          </a:prstGeom>
          <a:solidFill>
            <a:schemeClr val="accent1"/>
          </a:solidFill>
          <a:ln w="222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ko-KR" altLang="en-US" sz="1200" dirty="0" smtClean="0"/>
              <a:t>판별자의 출력은 스칼라 값이 된다</a:t>
            </a:r>
            <a:r>
              <a:rPr lang="en-US" altLang="ko-KR" sz="1200" dirty="0" smtClean="0"/>
              <a:t>.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7611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0" y="0"/>
            <a:ext cx="8291513" cy="482758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dirty="0" smtClean="0"/>
              <a:t>3. </a:t>
            </a:r>
            <a:r>
              <a:rPr lang="en-US" altLang="ko-KR" dirty="0"/>
              <a:t>AE </a:t>
            </a:r>
            <a:r>
              <a:rPr lang="ko-KR" altLang="en-US" dirty="0"/>
              <a:t>신경망 모델 </a:t>
            </a:r>
            <a:r>
              <a:rPr lang="ko-KR" altLang="en-US" dirty="0" smtClean="0"/>
              <a:t>구성</a:t>
            </a:r>
            <a:r>
              <a:rPr lang="en-US" altLang="ko-KR" dirty="0" smtClean="0"/>
              <a:t>(</a:t>
            </a:r>
            <a:r>
              <a:rPr lang="ko-KR" altLang="en-US" dirty="0" smtClean="0"/>
              <a:t>계속</a:t>
            </a:r>
            <a:r>
              <a:rPr lang="en-US" altLang="ko-KR" dirty="0" smtClean="0"/>
              <a:t>)</a:t>
            </a:r>
          </a:p>
          <a:p>
            <a:pPr marL="0" indent="0">
              <a:buNone/>
              <a:defRPr/>
            </a:pPr>
            <a:endParaRPr lang="en-US" altLang="ko-KR" dirty="0"/>
          </a:p>
          <a:p>
            <a:pPr marL="0" indent="0">
              <a:buNone/>
              <a:defRPr/>
            </a:pPr>
            <a:endParaRPr lang="en-US" altLang="ko-KR" dirty="0" smtClean="0"/>
          </a:p>
          <a:p>
            <a:pPr marL="0" indent="0">
              <a:buNone/>
              <a:defRPr/>
            </a:pPr>
            <a:endParaRPr lang="en-US" altLang="ko-KR" dirty="0"/>
          </a:p>
          <a:p>
            <a:pPr marL="0" indent="0">
              <a:buNone/>
              <a:defRPr/>
            </a:pPr>
            <a:endParaRPr lang="en-US" altLang="ko-KR" dirty="0" smtClean="0"/>
          </a:p>
          <a:p>
            <a:pPr marL="0" indent="0">
              <a:buNone/>
              <a:defRPr/>
            </a:pPr>
            <a:endParaRPr lang="en-US" altLang="ko-KR" dirty="0" smtClean="0"/>
          </a:p>
          <a:p>
            <a:pPr marL="0" indent="0">
              <a:buNone/>
              <a:defRPr/>
            </a:pPr>
            <a:endParaRPr lang="en-US" altLang="ko-KR" dirty="0"/>
          </a:p>
          <a:p>
            <a:pPr marL="0" indent="0">
              <a:buNone/>
              <a:defRPr/>
            </a:pPr>
            <a:endParaRPr lang="en-US" altLang="ko-KR" dirty="0" smtClean="0"/>
          </a:p>
          <a:p>
            <a:pPr marL="0" indent="0">
              <a:buNone/>
              <a:defRPr/>
            </a:pPr>
            <a:endParaRPr lang="en-US" altLang="ko-KR" dirty="0"/>
          </a:p>
          <a:p>
            <a:pPr marL="0" indent="0">
              <a:buNone/>
              <a:defRPr/>
            </a:pPr>
            <a:r>
              <a:rPr lang="en-US" altLang="ko-KR" dirty="0" smtClean="0"/>
              <a:t>4</a:t>
            </a:r>
            <a:r>
              <a:rPr lang="en-US" altLang="ko-KR" dirty="0"/>
              <a:t>. </a:t>
            </a:r>
            <a:r>
              <a:rPr lang="ko-KR" altLang="en-US" dirty="0"/>
              <a:t>손실함수 정의 및 최적화</a:t>
            </a:r>
            <a:endParaRPr lang="en-US" altLang="ko-KR" dirty="0"/>
          </a:p>
          <a:p>
            <a:pPr marL="0" indent="0">
              <a:buNone/>
              <a:defRPr/>
            </a:pPr>
            <a:endParaRPr lang="en-US" altLang="ko-KR" sz="1200" dirty="0"/>
          </a:p>
          <a:p>
            <a:pPr marL="0" indent="0">
              <a:buNone/>
              <a:defRPr/>
            </a:pPr>
            <a:endParaRPr lang="en-US" altLang="ko-KR" dirty="0" smtClean="0"/>
          </a:p>
          <a:p>
            <a:pPr marL="0" indent="0">
              <a:buNone/>
              <a:defRPr/>
            </a:pPr>
            <a:endParaRPr lang="en-US" altLang="ko-KR" dirty="0"/>
          </a:p>
          <a:p>
            <a:pPr marL="0" indent="0">
              <a:buNone/>
              <a:defRPr/>
            </a:pPr>
            <a:endParaRPr lang="en-US" altLang="ko-KR" dirty="0"/>
          </a:p>
          <a:p>
            <a:pPr marL="0" indent="0">
              <a:buNone/>
              <a:defRPr/>
            </a:pPr>
            <a:endParaRPr lang="en-US" altLang="ko-KR" dirty="0" smtClean="0"/>
          </a:p>
          <a:p>
            <a:pPr>
              <a:defRPr/>
            </a:pPr>
            <a:endParaRPr lang="en-US" altLang="ko-KR" dirty="0" smtClean="0"/>
          </a:p>
          <a:p>
            <a:pPr lvl="1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/>
            <a:fld id="{AD213DCA-3629-4B8E-B0DC-7B340E906BD1}" type="slidenum">
              <a:rPr lang="en-US" altLang="ko-KR" sz="1400">
                <a:solidFill>
                  <a:srgbClr val="0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pPr eaLnBrk="1" hangingPunct="1"/>
              <a:t>25</a:t>
            </a:fld>
            <a:endParaRPr lang="en-US" altLang="ko-KR" sz="1400">
              <a:solidFill>
                <a:srgbClr val="00000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8891" y="420109"/>
            <a:ext cx="6633447" cy="156966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lt"/>
              </a:rPr>
              <a:t># </a:t>
            </a:r>
            <a:r>
              <a:rPr lang="ko-KR" altLang="en-US" sz="1200" dirty="0" err="1">
                <a:latin typeface="+mn-lt"/>
              </a:rPr>
              <a:t>노이즈를</a:t>
            </a:r>
            <a:r>
              <a:rPr lang="ko-KR" altLang="en-US" sz="1200" dirty="0">
                <a:latin typeface="+mn-lt"/>
              </a:rPr>
              <a:t> 이용해 </a:t>
            </a:r>
            <a:r>
              <a:rPr lang="ko-KR" altLang="en-US" sz="1200" dirty="0" err="1">
                <a:latin typeface="+mn-lt"/>
              </a:rPr>
              <a:t>랜덤한</a:t>
            </a:r>
            <a:r>
              <a:rPr lang="ko-KR" altLang="en-US" sz="1200" dirty="0">
                <a:latin typeface="+mn-lt"/>
              </a:rPr>
              <a:t> 이미지를 생성합니다</a:t>
            </a:r>
            <a:r>
              <a:rPr lang="en-US" altLang="ko-KR" sz="1200" dirty="0">
                <a:latin typeface="+mn-lt"/>
              </a:rPr>
              <a:t>.</a:t>
            </a:r>
            <a:endParaRPr lang="ko-KR" altLang="en-US" sz="1200" dirty="0">
              <a:latin typeface="+mn-lt"/>
            </a:endParaRPr>
          </a:p>
          <a:p>
            <a:r>
              <a:rPr lang="en-US" altLang="ko-KR" sz="1200" dirty="0">
                <a:latin typeface="+mn-lt"/>
              </a:rPr>
              <a:t>G = generator(Z</a:t>
            </a:r>
            <a:r>
              <a:rPr lang="en-US" altLang="ko-KR" sz="1200" dirty="0" smtClean="0">
                <a:latin typeface="+mn-lt"/>
              </a:rPr>
              <a:t>)</a:t>
            </a:r>
          </a:p>
          <a:p>
            <a:endParaRPr lang="ko-KR" altLang="en-US" sz="1200" dirty="0">
              <a:latin typeface="+mn-lt"/>
            </a:endParaRPr>
          </a:p>
          <a:p>
            <a:r>
              <a:rPr lang="en-US" altLang="ko-KR" sz="1200" dirty="0">
                <a:latin typeface="+mn-lt"/>
              </a:rPr>
              <a:t># </a:t>
            </a:r>
            <a:r>
              <a:rPr lang="ko-KR" altLang="en-US" sz="1200" dirty="0" err="1">
                <a:latin typeface="+mn-lt"/>
              </a:rPr>
              <a:t>노이즈를</a:t>
            </a:r>
            <a:r>
              <a:rPr lang="ko-KR" altLang="en-US" sz="1200" dirty="0">
                <a:latin typeface="+mn-lt"/>
              </a:rPr>
              <a:t> 이용해 생성한 이미지가 진짜 이미지인지 판별한 값을 구합니다</a:t>
            </a:r>
            <a:r>
              <a:rPr lang="en-US" altLang="ko-KR" sz="1200" dirty="0">
                <a:latin typeface="+mn-lt"/>
              </a:rPr>
              <a:t>.</a:t>
            </a:r>
            <a:endParaRPr lang="ko-KR" altLang="en-US" sz="1200" dirty="0">
              <a:latin typeface="+mn-lt"/>
            </a:endParaRPr>
          </a:p>
          <a:p>
            <a:r>
              <a:rPr lang="en-US" altLang="ko-KR" sz="1200" dirty="0" err="1">
                <a:latin typeface="+mn-lt"/>
              </a:rPr>
              <a:t>D_gene</a:t>
            </a:r>
            <a:r>
              <a:rPr lang="en-US" altLang="ko-KR" sz="1200" dirty="0">
                <a:latin typeface="+mn-lt"/>
              </a:rPr>
              <a:t> = discriminator(G)</a:t>
            </a:r>
            <a:endParaRPr lang="ko-KR" altLang="en-US" sz="1200" dirty="0">
              <a:latin typeface="+mn-lt"/>
            </a:endParaRPr>
          </a:p>
          <a:p>
            <a:endParaRPr lang="en-US" altLang="ko-KR" sz="1200" dirty="0" smtClean="0">
              <a:latin typeface="+mn-lt"/>
            </a:endParaRPr>
          </a:p>
          <a:p>
            <a:r>
              <a:rPr lang="en-US" altLang="ko-KR" sz="1200" dirty="0" smtClean="0">
                <a:latin typeface="+mn-lt"/>
              </a:rPr>
              <a:t># </a:t>
            </a:r>
            <a:r>
              <a:rPr lang="ko-KR" altLang="en-US" sz="1200" dirty="0">
                <a:latin typeface="+mn-lt"/>
              </a:rPr>
              <a:t>진짜 이미지를 이용해 판별한 값을 구합니다</a:t>
            </a:r>
            <a:r>
              <a:rPr lang="en-US" altLang="ko-KR" sz="1200" dirty="0">
                <a:latin typeface="+mn-lt"/>
              </a:rPr>
              <a:t>.</a:t>
            </a:r>
            <a:endParaRPr lang="ko-KR" altLang="en-US" sz="1200" dirty="0">
              <a:latin typeface="+mn-lt"/>
            </a:endParaRPr>
          </a:p>
          <a:p>
            <a:r>
              <a:rPr lang="en-US" altLang="ko-KR" sz="1200" dirty="0" err="1">
                <a:latin typeface="+mn-lt"/>
              </a:rPr>
              <a:t>D_real</a:t>
            </a:r>
            <a:r>
              <a:rPr lang="en-US" altLang="ko-KR" sz="1200" dirty="0">
                <a:latin typeface="+mn-lt"/>
              </a:rPr>
              <a:t> = discriminator(X</a:t>
            </a:r>
            <a:r>
              <a:rPr lang="en-US" altLang="ko-KR" sz="1200" dirty="0" smtClean="0">
                <a:latin typeface="+mn-lt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8891" y="4715342"/>
            <a:ext cx="8129310" cy="1938992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+mn-lt"/>
              </a:rPr>
              <a:t>loss_D</a:t>
            </a:r>
            <a:r>
              <a:rPr lang="en-US" altLang="ko-KR" sz="1200" dirty="0">
                <a:latin typeface="+mn-lt"/>
              </a:rPr>
              <a:t> = </a:t>
            </a:r>
            <a:r>
              <a:rPr lang="en-US" altLang="ko-KR" sz="1200" dirty="0" err="1">
                <a:latin typeface="+mn-lt"/>
              </a:rPr>
              <a:t>tf.reduce_mean</a:t>
            </a:r>
            <a:r>
              <a:rPr lang="en-US" altLang="ko-KR" sz="1200" dirty="0">
                <a:latin typeface="+mn-lt"/>
              </a:rPr>
              <a:t>(tf.log(</a:t>
            </a:r>
            <a:r>
              <a:rPr lang="en-US" altLang="ko-KR" sz="1200" dirty="0" err="1">
                <a:latin typeface="+mn-lt"/>
              </a:rPr>
              <a:t>D_real</a:t>
            </a:r>
            <a:r>
              <a:rPr lang="en-US" altLang="ko-KR" sz="1200" dirty="0">
                <a:latin typeface="+mn-lt"/>
              </a:rPr>
              <a:t>) + tf.log(1 - </a:t>
            </a:r>
            <a:r>
              <a:rPr lang="en-US" altLang="ko-KR" sz="1200" dirty="0" err="1">
                <a:latin typeface="+mn-lt"/>
              </a:rPr>
              <a:t>D_gene</a:t>
            </a:r>
            <a:r>
              <a:rPr lang="en-US" altLang="ko-KR" sz="1200" dirty="0">
                <a:latin typeface="+mn-lt"/>
              </a:rPr>
              <a:t>))</a:t>
            </a:r>
          </a:p>
          <a:p>
            <a:endParaRPr lang="en-US" altLang="ko-KR" sz="1200" dirty="0" smtClean="0">
              <a:latin typeface="+mn-lt"/>
            </a:endParaRPr>
          </a:p>
          <a:p>
            <a:r>
              <a:rPr lang="en-US" altLang="ko-KR" sz="1200" dirty="0" err="1" smtClean="0">
                <a:latin typeface="+mn-lt"/>
              </a:rPr>
              <a:t>loss_G</a:t>
            </a:r>
            <a:r>
              <a:rPr lang="en-US" altLang="ko-KR" sz="1200" dirty="0" smtClean="0">
                <a:latin typeface="+mn-lt"/>
              </a:rPr>
              <a:t> </a:t>
            </a:r>
            <a:r>
              <a:rPr lang="en-US" altLang="ko-KR" sz="1200" dirty="0">
                <a:latin typeface="+mn-lt"/>
              </a:rPr>
              <a:t>= </a:t>
            </a:r>
            <a:r>
              <a:rPr lang="en-US" altLang="ko-KR" sz="1200" dirty="0" err="1">
                <a:latin typeface="+mn-lt"/>
              </a:rPr>
              <a:t>tf.reduce_mean</a:t>
            </a:r>
            <a:r>
              <a:rPr lang="en-US" altLang="ko-KR" sz="1200" dirty="0">
                <a:latin typeface="+mn-lt"/>
              </a:rPr>
              <a:t>(tf.log(</a:t>
            </a:r>
            <a:r>
              <a:rPr lang="en-US" altLang="ko-KR" sz="1200" dirty="0" err="1">
                <a:latin typeface="+mn-lt"/>
              </a:rPr>
              <a:t>D_gene</a:t>
            </a:r>
            <a:r>
              <a:rPr lang="en-US" altLang="ko-KR" sz="1200" dirty="0">
                <a:latin typeface="+mn-lt"/>
              </a:rPr>
              <a:t>))</a:t>
            </a:r>
          </a:p>
          <a:p>
            <a:endParaRPr lang="en-US" altLang="ko-KR" sz="1200" dirty="0" smtClean="0">
              <a:latin typeface="+mn-lt"/>
            </a:endParaRPr>
          </a:p>
          <a:p>
            <a:r>
              <a:rPr lang="en-US" altLang="ko-KR" sz="1200" dirty="0" err="1" smtClean="0">
                <a:latin typeface="+mn-lt"/>
              </a:rPr>
              <a:t>D_var_list</a:t>
            </a:r>
            <a:r>
              <a:rPr lang="en-US" altLang="ko-KR" sz="1200" dirty="0" smtClean="0">
                <a:latin typeface="+mn-lt"/>
              </a:rPr>
              <a:t> </a:t>
            </a:r>
            <a:r>
              <a:rPr lang="en-US" altLang="ko-KR" sz="1200" dirty="0">
                <a:latin typeface="+mn-lt"/>
              </a:rPr>
              <a:t>= [D_W1, D_b1, D_W2, D_b2]</a:t>
            </a:r>
          </a:p>
          <a:p>
            <a:r>
              <a:rPr lang="en-US" altLang="ko-KR" sz="1200" dirty="0" err="1">
                <a:latin typeface="+mn-lt"/>
              </a:rPr>
              <a:t>G_var_list</a:t>
            </a:r>
            <a:r>
              <a:rPr lang="en-US" altLang="ko-KR" sz="1200" dirty="0">
                <a:latin typeface="+mn-lt"/>
              </a:rPr>
              <a:t> = [G_W1, G_b1, G_W2, G_b2]</a:t>
            </a:r>
          </a:p>
          <a:p>
            <a:endParaRPr lang="en-US" altLang="ko-KR" sz="1200" dirty="0" smtClean="0">
              <a:latin typeface="+mn-lt"/>
            </a:endParaRPr>
          </a:p>
          <a:p>
            <a:r>
              <a:rPr lang="en-US" altLang="ko-KR" sz="1200" dirty="0" smtClean="0">
                <a:latin typeface="+mn-lt"/>
              </a:rPr>
              <a:t># </a:t>
            </a:r>
            <a:r>
              <a:rPr lang="ko-KR" altLang="en-US" sz="1200" dirty="0">
                <a:latin typeface="+mn-lt"/>
              </a:rPr>
              <a:t>최적화 하려는 </a:t>
            </a:r>
            <a:r>
              <a:rPr lang="en-US" altLang="ko-KR" sz="1200" dirty="0" err="1">
                <a:latin typeface="+mn-lt"/>
              </a:rPr>
              <a:t>loss_D</a:t>
            </a:r>
            <a:r>
              <a:rPr lang="en-US" altLang="ko-KR" sz="1200" dirty="0">
                <a:latin typeface="+mn-lt"/>
              </a:rPr>
              <a:t> </a:t>
            </a:r>
            <a:r>
              <a:rPr lang="ko-KR" altLang="en-US" sz="1200" dirty="0">
                <a:latin typeface="+mn-lt"/>
              </a:rPr>
              <a:t>와 </a:t>
            </a:r>
            <a:r>
              <a:rPr lang="en-US" altLang="ko-KR" sz="1200" dirty="0" err="1">
                <a:latin typeface="+mn-lt"/>
              </a:rPr>
              <a:t>loss_G</a:t>
            </a:r>
            <a:r>
              <a:rPr lang="en-US" altLang="ko-KR" sz="1200" dirty="0">
                <a:latin typeface="+mn-lt"/>
              </a:rPr>
              <a:t> </a:t>
            </a:r>
            <a:r>
              <a:rPr lang="ko-KR" altLang="en-US" sz="1200" dirty="0">
                <a:latin typeface="+mn-lt"/>
              </a:rPr>
              <a:t>에 음수 부호를 붙여줍니다</a:t>
            </a:r>
            <a:r>
              <a:rPr lang="en-US" altLang="ko-KR" sz="1200" dirty="0">
                <a:latin typeface="+mn-lt"/>
              </a:rPr>
              <a:t>.</a:t>
            </a:r>
            <a:endParaRPr lang="ko-KR" altLang="en-US" sz="1200" dirty="0">
              <a:latin typeface="+mn-lt"/>
            </a:endParaRPr>
          </a:p>
          <a:p>
            <a:r>
              <a:rPr lang="en-US" altLang="ko-KR" sz="1200" dirty="0" err="1">
                <a:latin typeface="+mn-lt"/>
              </a:rPr>
              <a:t>train_D</a:t>
            </a:r>
            <a:r>
              <a:rPr lang="en-US" altLang="ko-KR" sz="1200" dirty="0">
                <a:latin typeface="+mn-lt"/>
              </a:rPr>
              <a:t>= </a:t>
            </a:r>
            <a:r>
              <a:rPr lang="en-US" altLang="ko-KR" sz="1200" dirty="0" err="1">
                <a:latin typeface="+mn-lt"/>
              </a:rPr>
              <a:t>tf.train.AdamOptimizer</a:t>
            </a:r>
            <a:r>
              <a:rPr lang="en-US" altLang="ko-KR" sz="1200" dirty="0">
                <a:latin typeface="+mn-lt"/>
              </a:rPr>
              <a:t>(</a:t>
            </a:r>
            <a:r>
              <a:rPr lang="en-US" altLang="ko-KR" sz="1200" dirty="0" err="1">
                <a:latin typeface="+mn-lt"/>
              </a:rPr>
              <a:t>learning_rate</a:t>
            </a:r>
            <a:r>
              <a:rPr lang="en-US" altLang="ko-KR" sz="1200" dirty="0">
                <a:latin typeface="+mn-lt"/>
              </a:rPr>
              <a:t>).minimize(-</a:t>
            </a:r>
            <a:r>
              <a:rPr lang="en-US" altLang="ko-KR" sz="1200" dirty="0" err="1">
                <a:latin typeface="+mn-lt"/>
              </a:rPr>
              <a:t>loss_D</a:t>
            </a:r>
            <a:r>
              <a:rPr lang="en-US" altLang="ko-KR" sz="1200" dirty="0">
                <a:latin typeface="+mn-lt"/>
              </a:rPr>
              <a:t>, </a:t>
            </a:r>
            <a:r>
              <a:rPr lang="en-US" altLang="ko-KR" sz="1200" dirty="0" err="1">
                <a:latin typeface="+mn-lt"/>
              </a:rPr>
              <a:t>var_list</a:t>
            </a:r>
            <a:r>
              <a:rPr lang="en-US" altLang="ko-KR" sz="1200" dirty="0">
                <a:latin typeface="+mn-lt"/>
              </a:rPr>
              <a:t>=</a:t>
            </a:r>
            <a:r>
              <a:rPr lang="en-US" altLang="ko-KR" sz="1200" dirty="0" err="1">
                <a:latin typeface="+mn-lt"/>
              </a:rPr>
              <a:t>D_var_list</a:t>
            </a:r>
            <a:r>
              <a:rPr lang="en-US" altLang="ko-KR" sz="1200" dirty="0">
                <a:latin typeface="+mn-lt"/>
              </a:rPr>
              <a:t>)</a:t>
            </a:r>
          </a:p>
          <a:p>
            <a:r>
              <a:rPr lang="en-US" altLang="ko-KR" sz="1200" dirty="0" err="1">
                <a:latin typeface="+mn-lt"/>
              </a:rPr>
              <a:t>train_G</a:t>
            </a:r>
            <a:r>
              <a:rPr lang="en-US" altLang="ko-KR" sz="1200" dirty="0">
                <a:latin typeface="+mn-lt"/>
              </a:rPr>
              <a:t>= </a:t>
            </a:r>
            <a:r>
              <a:rPr lang="en-US" altLang="ko-KR" sz="1200" dirty="0" err="1">
                <a:latin typeface="+mn-lt"/>
              </a:rPr>
              <a:t>tf.train.AdamOptimizer</a:t>
            </a:r>
            <a:r>
              <a:rPr lang="en-US" altLang="ko-KR" sz="1200" dirty="0">
                <a:latin typeface="+mn-lt"/>
              </a:rPr>
              <a:t>(</a:t>
            </a:r>
            <a:r>
              <a:rPr lang="en-US" altLang="ko-KR" sz="1200" dirty="0" err="1">
                <a:latin typeface="+mn-lt"/>
              </a:rPr>
              <a:t>learning_rate</a:t>
            </a:r>
            <a:r>
              <a:rPr lang="en-US" altLang="ko-KR" sz="1200" dirty="0">
                <a:latin typeface="+mn-lt"/>
              </a:rPr>
              <a:t>).minimize(-</a:t>
            </a:r>
            <a:r>
              <a:rPr lang="en-US" altLang="ko-KR" sz="1200" dirty="0" err="1">
                <a:latin typeface="+mn-lt"/>
              </a:rPr>
              <a:t>loss_G</a:t>
            </a:r>
            <a:r>
              <a:rPr lang="en-US" altLang="ko-KR" sz="1200" dirty="0">
                <a:latin typeface="+mn-lt"/>
              </a:rPr>
              <a:t>, </a:t>
            </a:r>
            <a:r>
              <a:rPr lang="en-US" altLang="ko-KR" sz="1200" dirty="0" err="1">
                <a:latin typeface="+mn-lt"/>
              </a:rPr>
              <a:t>var_list</a:t>
            </a:r>
            <a:r>
              <a:rPr lang="en-US" altLang="ko-KR" sz="1200" dirty="0">
                <a:latin typeface="+mn-lt"/>
              </a:rPr>
              <a:t>=</a:t>
            </a:r>
            <a:r>
              <a:rPr lang="en-US" altLang="ko-KR" sz="1200" dirty="0" err="1">
                <a:latin typeface="+mn-lt"/>
              </a:rPr>
              <a:t>G_var_list</a:t>
            </a:r>
            <a:r>
              <a:rPr lang="en-US" altLang="ko-KR" sz="1200" dirty="0" smtClean="0">
                <a:latin typeface="+mn-lt"/>
              </a:rPr>
              <a:t>)</a:t>
            </a:r>
            <a:endParaRPr lang="en-US" altLang="ko-KR" sz="1200" dirty="0">
              <a:latin typeface="+mn-lt"/>
            </a:endParaRPr>
          </a:p>
        </p:txBody>
      </p:sp>
      <p:sp>
        <p:nvSpPr>
          <p:cNvPr id="6" name="설명선 1 5"/>
          <p:cNvSpPr/>
          <p:nvPr/>
        </p:nvSpPr>
        <p:spPr bwMode="auto">
          <a:xfrm>
            <a:off x="2192849" y="2083636"/>
            <a:ext cx="6931152" cy="1834410"/>
          </a:xfrm>
          <a:prstGeom prst="borderCallout1">
            <a:avLst>
              <a:gd name="adj1" fmla="val 146824"/>
              <a:gd name="adj2" fmla="val -20320"/>
              <a:gd name="adj3" fmla="val 73400"/>
              <a:gd name="adj4" fmla="val -755"/>
            </a:avLst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ko-KR" altLang="en-US" sz="1100" dirty="0" smtClean="0">
                <a:latin typeface="+mn-ea"/>
              </a:rPr>
              <a:t>GAN </a:t>
            </a:r>
            <a:r>
              <a:rPr lang="ko-KR" altLang="en-US" sz="1100" dirty="0">
                <a:latin typeface="+mn-ea"/>
              </a:rPr>
              <a:t>모델의 최적화는 loss_G 와 loss_D </a:t>
            </a:r>
            <a:r>
              <a:rPr lang="ko-KR" altLang="en-US" sz="1100" dirty="0" err="1">
                <a:latin typeface="+mn-ea"/>
              </a:rPr>
              <a:t>를</a:t>
            </a:r>
            <a:r>
              <a:rPr lang="ko-KR" altLang="en-US" sz="1100" dirty="0">
                <a:latin typeface="+mn-ea"/>
              </a:rPr>
              <a:t> 최대화 하는 것 입니다.</a:t>
            </a:r>
          </a:p>
          <a:p>
            <a:r>
              <a:rPr lang="ko-KR" altLang="en-US" sz="1100" dirty="0" smtClean="0">
                <a:latin typeface="+mn-ea"/>
              </a:rPr>
              <a:t>다만 </a:t>
            </a:r>
            <a:r>
              <a:rPr lang="ko-KR" altLang="en-US" sz="1100" dirty="0">
                <a:latin typeface="+mn-ea"/>
              </a:rPr>
              <a:t>loss_D와 loss_G는 서로 연관관계가 있기 때문에 두 개의 </a:t>
            </a:r>
            <a:r>
              <a:rPr lang="ko-KR" altLang="en-US" sz="1100" dirty="0" err="1">
                <a:latin typeface="+mn-ea"/>
              </a:rPr>
              <a:t>손실값이</a:t>
            </a:r>
            <a:r>
              <a:rPr lang="ko-KR" altLang="en-US" sz="1100" dirty="0">
                <a:latin typeface="+mn-ea"/>
              </a:rPr>
              <a:t> 항상 같이 증가하는 경향을 보이지는 </a:t>
            </a:r>
            <a:r>
              <a:rPr lang="ko-KR" altLang="en-US" sz="1100" dirty="0" smtClean="0">
                <a:latin typeface="+mn-ea"/>
              </a:rPr>
              <a:t>않는다</a:t>
            </a:r>
            <a:r>
              <a:rPr lang="en-US" altLang="ko-KR" sz="1100" dirty="0" smtClean="0">
                <a:latin typeface="+mn-ea"/>
              </a:rPr>
              <a:t>. </a:t>
            </a:r>
            <a:r>
              <a:rPr lang="ko-KR" altLang="en-US" sz="1100" dirty="0" smtClean="0">
                <a:latin typeface="+mn-ea"/>
              </a:rPr>
              <a:t>loss_D</a:t>
            </a:r>
            <a:r>
              <a:rPr lang="ko-KR" altLang="en-US" sz="1100" dirty="0">
                <a:latin typeface="+mn-ea"/>
              </a:rPr>
              <a:t>가 증가하려면 loss_G는 </a:t>
            </a:r>
            <a:r>
              <a:rPr lang="ko-KR" altLang="en-US" sz="1100" dirty="0" smtClean="0">
                <a:latin typeface="+mn-ea"/>
              </a:rPr>
              <a:t>하락해야 하고</a:t>
            </a:r>
            <a:r>
              <a:rPr lang="ko-KR" altLang="en-US" sz="1100" dirty="0">
                <a:latin typeface="+mn-ea"/>
              </a:rPr>
              <a:t>, loss_G가 증가하려면 loss_D는 </a:t>
            </a:r>
            <a:r>
              <a:rPr lang="ko-KR" altLang="en-US" sz="1100" dirty="0" smtClean="0">
                <a:latin typeface="+mn-ea"/>
              </a:rPr>
              <a:t>하락해야 하는 </a:t>
            </a:r>
            <a:r>
              <a:rPr lang="ko-KR" altLang="en-US" sz="1100" dirty="0">
                <a:latin typeface="+mn-ea"/>
              </a:rPr>
              <a:t>경쟁관계에 있기 </a:t>
            </a:r>
            <a:r>
              <a:rPr lang="ko-KR" altLang="en-US" sz="1100" dirty="0" smtClean="0">
                <a:latin typeface="+mn-ea"/>
              </a:rPr>
              <a:t>때문이다</a:t>
            </a:r>
            <a:r>
              <a:rPr lang="en-US" altLang="ko-KR" sz="1100" dirty="0" smtClean="0">
                <a:latin typeface="+mn-ea"/>
              </a:rPr>
              <a:t>. </a:t>
            </a:r>
            <a:endParaRPr lang="ko-KR" altLang="en-US" sz="1100" dirty="0">
              <a:latin typeface="+mn-ea"/>
            </a:endParaRPr>
          </a:p>
          <a:p>
            <a:r>
              <a:rPr lang="ko-KR" altLang="en-US" sz="1100" dirty="0" smtClean="0">
                <a:latin typeface="+mn-ea"/>
              </a:rPr>
              <a:t>loss_D </a:t>
            </a:r>
            <a:r>
              <a:rPr lang="ko-KR" altLang="en-US" sz="1100" dirty="0" err="1">
                <a:latin typeface="+mn-ea"/>
              </a:rPr>
              <a:t>를</a:t>
            </a:r>
            <a:r>
              <a:rPr lang="ko-KR" altLang="en-US" sz="1100" dirty="0">
                <a:latin typeface="+mn-ea"/>
              </a:rPr>
              <a:t> 최대화하기 위해서는 D_gene 값을 최소화하게 </a:t>
            </a:r>
            <a:r>
              <a:rPr lang="ko-KR" altLang="en-US" sz="1100" dirty="0" smtClean="0">
                <a:latin typeface="+mn-ea"/>
              </a:rPr>
              <a:t>된다</a:t>
            </a:r>
            <a:r>
              <a:rPr lang="en-US" altLang="ko-KR" sz="1100" dirty="0" smtClean="0">
                <a:latin typeface="+mn-ea"/>
              </a:rPr>
              <a:t>. </a:t>
            </a:r>
            <a:endParaRPr lang="ko-KR" altLang="en-US" sz="1100" dirty="0">
              <a:latin typeface="+mn-ea"/>
            </a:endParaRPr>
          </a:p>
          <a:p>
            <a:endParaRPr lang="en-US" altLang="ko-KR" sz="1100" dirty="0" smtClean="0">
              <a:latin typeface="+mn-ea"/>
            </a:endParaRPr>
          </a:p>
          <a:p>
            <a:r>
              <a:rPr lang="ko-KR" altLang="en-US" sz="1100" dirty="0" smtClean="0">
                <a:latin typeface="+mn-ea"/>
              </a:rPr>
              <a:t># </a:t>
            </a:r>
            <a:r>
              <a:rPr lang="ko-KR" altLang="en-US" sz="1100" dirty="0" err="1">
                <a:latin typeface="+mn-ea"/>
              </a:rPr>
              <a:t>판별기에</a:t>
            </a:r>
            <a:r>
              <a:rPr lang="ko-KR" altLang="en-US" sz="1100" dirty="0">
                <a:latin typeface="+mn-ea"/>
              </a:rPr>
              <a:t> 진짜 이미지를 넣었을 때에도 최대값을 : tf.log(D_real)</a:t>
            </a:r>
          </a:p>
          <a:p>
            <a:r>
              <a:rPr lang="ko-KR" altLang="en-US" sz="1100" dirty="0">
                <a:latin typeface="+mn-ea"/>
              </a:rPr>
              <a:t># 가짜 이미지를 넣었을 때에도 최대값을 : tf.log(1 - D_gene)</a:t>
            </a:r>
          </a:p>
          <a:p>
            <a:r>
              <a:rPr lang="ko-KR" altLang="en-US" sz="1100" dirty="0">
                <a:latin typeface="+mn-ea"/>
              </a:rPr>
              <a:t># 갖도록 학습시키기 </a:t>
            </a:r>
            <a:r>
              <a:rPr lang="ko-KR" altLang="en-US" sz="1100" dirty="0" smtClean="0">
                <a:latin typeface="+mn-ea"/>
              </a:rPr>
              <a:t>때문이다</a:t>
            </a:r>
            <a:r>
              <a:rPr lang="en-US" altLang="ko-KR" sz="1100" dirty="0" smtClean="0">
                <a:latin typeface="+mn-ea"/>
              </a:rPr>
              <a:t>.</a:t>
            </a:r>
            <a:endParaRPr lang="ko-KR" altLang="en-US" sz="1100" dirty="0">
              <a:latin typeface="+mn-ea"/>
            </a:endParaRPr>
          </a:p>
          <a:p>
            <a:r>
              <a:rPr lang="ko-KR" altLang="en-US" sz="1100" dirty="0">
                <a:latin typeface="+mn-ea"/>
              </a:rPr>
              <a:t># 이것은 </a:t>
            </a:r>
            <a:r>
              <a:rPr lang="ko-KR" altLang="en-US" sz="1100" dirty="0" err="1">
                <a:latin typeface="+mn-ea"/>
              </a:rPr>
              <a:t>판별기는</a:t>
            </a:r>
            <a:r>
              <a:rPr lang="ko-KR" altLang="en-US" sz="1100" dirty="0">
                <a:latin typeface="+mn-ea"/>
              </a:rPr>
              <a:t> </a:t>
            </a:r>
            <a:r>
              <a:rPr lang="ko-KR" altLang="en-US" sz="1100" dirty="0" err="1">
                <a:latin typeface="+mn-ea"/>
              </a:rPr>
              <a:t>생성기가</a:t>
            </a:r>
            <a:r>
              <a:rPr lang="ko-KR" altLang="en-US" sz="1100" dirty="0">
                <a:latin typeface="+mn-ea"/>
              </a:rPr>
              <a:t> 만들어낸 이미지가 가짜라고 판단하도록 </a:t>
            </a:r>
            <a:r>
              <a:rPr lang="ko-KR" altLang="en-US" sz="1100" dirty="0" err="1">
                <a:latin typeface="+mn-ea"/>
              </a:rPr>
              <a:t>판별기</a:t>
            </a:r>
            <a:r>
              <a:rPr lang="ko-KR" altLang="en-US" sz="1100" dirty="0">
                <a:latin typeface="+mn-ea"/>
              </a:rPr>
              <a:t> 신경망을 </a:t>
            </a:r>
            <a:r>
              <a:rPr lang="ko-KR" altLang="en-US" sz="1100" dirty="0" smtClean="0">
                <a:latin typeface="+mn-ea"/>
              </a:rPr>
              <a:t>학습시킨다</a:t>
            </a:r>
            <a:r>
              <a:rPr lang="en-US" altLang="ko-KR" sz="1100" dirty="0" smtClean="0">
                <a:latin typeface="+mn-ea"/>
              </a:rPr>
              <a:t>. </a:t>
            </a:r>
            <a:endParaRPr lang="ko-KR" altLang="en-US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84679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0" y="0"/>
            <a:ext cx="8291513" cy="482758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dirty="0" smtClean="0"/>
              <a:t>3. </a:t>
            </a:r>
            <a:r>
              <a:rPr lang="en-US" altLang="ko-KR" dirty="0"/>
              <a:t>AE </a:t>
            </a:r>
            <a:r>
              <a:rPr lang="ko-KR" altLang="en-US" dirty="0"/>
              <a:t>신경망 모델 </a:t>
            </a:r>
            <a:r>
              <a:rPr lang="ko-KR" altLang="en-US" dirty="0" smtClean="0"/>
              <a:t>구성</a:t>
            </a:r>
            <a:r>
              <a:rPr lang="en-US" altLang="ko-KR" dirty="0" smtClean="0"/>
              <a:t>(</a:t>
            </a:r>
            <a:r>
              <a:rPr lang="ko-KR" altLang="en-US" dirty="0" smtClean="0"/>
              <a:t>계속</a:t>
            </a:r>
            <a:r>
              <a:rPr lang="en-US" altLang="ko-KR" dirty="0" smtClean="0"/>
              <a:t>)</a:t>
            </a:r>
          </a:p>
          <a:p>
            <a:pPr marL="0" indent="0">
              <a:buNone/>
              <a:defRPr/>
            </a:pPr>
            <a:endParaRPr lang="en-US" altLang="ko-KR" dirty="0"/>
          </a:p>
          <a:p>
            <a:pPr marL="0" indent="0">
              <a:buNone/>
              <a:defRPr/>
            </a:pPr>
            <a:endParaRPr lang="en-US" altLang="ko-KR" dirty="0" smtClean="0"/>
          </a:p>
          <a:p>
            <a:pPr marL="0" indent="0">
              <a:buNone/>
              <a:defRPr/>
            </a:pPr>
            <a:endParaRPr lang="en-US" altLang="ko-KR" dirty="0"/>
          </a:p>
          <a:p>
            <a:pPr marL="0" indent="0">
              <a:buNone/>
              <a:defRPr/>
            </a:pPr>
            <a:endParaRPr lang="en-US" altLang="ko-KR" dirty="0" smtClean="0"/>
          </a:p>
          <a:p>
            <a:pPr marL="0" indent="0">
              <a:buNone/>
              <a:defRPr/>
            </a:pPr>
            <a:endParaRPr lang="en-US" altLang="ko-KR" dirty="0" smtClean="0"/>
          </a:p>
          <a:p>
            <a:pPr marL="0" indent="0">
              <a:buNone/>
              <a:defRPr/>
            </a:pPr>
            <a:endParaRPr lang="en-US" altLang="ko-KR" dirty="0"/>
          </a:p>
          <a:p>
            <a:pPr marL="0" indent="0">
              <a:buNone/>
              <a:defRPr/>
            </a:pPr>
            <a:endParaRPr lang="en-US" altLang="ko-KR" dirty="0" smtClean="0"/>
          </a:p>
          <a:p>
            <a:pPr marL="0" indent="0">
              <a:buNone/>
              <a:defRPr/>
            </a:pPr>
            <a:endParaRPr lang="en-US" altLang="ko-KR" dirty="0"/>
          </a:p>
          <a:p>
            <a:pPr marL="0" indent="0">
              <a:buNone/>
              <a:defRPr/>
            </a:pPr>
            <a:r>
              <a:rPr lang="en-US" altLang="ko-KR" dirty="0" smtClean="0"/>
              <a:t>4</a:t>
            </a:r>
            <a:r>
              <a:rPr lang="en-US" altLang="ko-KR" dirty="0"/>
              <a:t>. </a:t>
            </a:r>
            <a:r>
              <a:rPr lang="ko-KR" altLang="en-US" dirty="0"/>
              <a:t>손실함수 정의 및 최적화</a:t>
            </a:r>
            <a:endParaRPr lang="en-US" altLang="ko-KR" dirty="0"/>
          </a:p>
          <a:p>
            <a:pPr marL="0" indent="0">
              <a:buNone/>
              <a:defRPr/>
            </a:pPr>
            <a:endParaRPr lang="en-US" altLang="ko-KR" sz="1200" dirty="0"/>
          </a:p>
          <a:p>
            <a:pPr marL="0" indent="0">
              <a:buNone/>
              <a:defRPr/>
            </a:pPr>
            <a:endParaRPr lang="en-US" altLang="ko-KR" dirty="0" smtClean="0"/>
          </a:p>
          <a:p>
            <a:pPr marL="0" indent="0">
              <a:buNone/>
              <a:defRPr/>
            </a:pPr>
            <a:endParaRPr lang="en-US" altLang="ko-KR" dirty="0"/>
          </a:p>
          <a:p>
            <a:pPr marL="0" indent="0">
              <a:buNone/>
              <a:defRPr/>
            </a:pPr>
            <a:endParaRPr lang="en-US" altLang="ko-KR" dirty="0"/>
          </a:p>
          <a:p>
            <a:pPr marL="0" indent="0">
              <a:buNone/>
              <a:defRPr/>
            </a:pPr>
            <a:endParaRPr lang="en-US" altLang="ko-KR" dirty="0" smtClean="0"/>
          </a:p>
          <a:p>
            <a:pPr>
              <a:defRPr/>
            </a:pPr>
            <a:endParaRPr lang="en-US" altLang="ko-KR" dirty="0" smtClean="0"/>
          </a:p>
          <a:p>
            <a:pPr lvl="1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/>
            <a:fld id="{AD213DCA-3629-4B8E-B0DC-7B340E906BD1}" type="slidenum">
              <a:rPr lang="en-US" altLang="ko-KR" sz="1400">
                <a:solidFill>
                  <a:srgbClr val="0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pPr eaLnBrk="1" hangingPunct="1"/>
              <a:t>26</a:t>
            </a:fld>
            <a:endParaRPr lang="en-US" altLang="ko-KR" sz="1400">
              <a:solidFill>
                <a:srgbClr val="00000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8891" y="420109"/>
            <a:ext cx="6633447" cy="156966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lt"/>
              </a:rPr>
              <a:t># </a:t>
            </a:r>
            <a:r>
              <a:rPr lang="ko-KR" altLang="en-US" sz="1200" dirty="0" err="1">
                <a:latin typeface="+mn-lt"/>
              </a:rPr>
              <a:t>노이즈를</a:t>
            </a:r>
            <a:r>
              <a:rPr lang="ko-KR" altLang="en-US" sz="1200" dirty="0">
                <a:latin typeface="+mn-lt"/>
              </a:rPr>
              <a:t> 이용해 </a:t>
            </a:r>
            <a:r>
              <a:rPr lang="ko-KR" altLang="en-US" sz="1200" dirty="0" err="1">
                <a:latin typeface="+mn-lt"/>
              </a:rPr>
              <a:t>랜덤한</a:t>
            </a:r>
            <a:r>
              <a:rPr lang="ko-KR" altLang="en-US" sz="1200" dirty="0">
                <a:latin typeface="+mn-lt"/>
              </a:rPr>
              <a:t> 이미지를 생성합니다</a:t>
            </a:r>
            <a:r>
              <a:rPr lang="en-US" altLang="ko-KR" sz="1200" dirty="0">
                <a:latin typeface="+mn-lt"/>
              </a:rPr>
              <a:t>.</a:t>
            </a:r>
            <a:endParaRPr lang="ko-KR" altLang="en-US" sz="1200" dirty="0">
              <a:latin typeface="+mn-lt"/>
            </a:endParaRPr>
          </a:p>
          <a:p>
            <a:r>
              <a:rPr lang="en-US" altLang="ko-KR" sz="1200" dirty="0">
                <a:latin typeface="+mn-lt"/>
              </a:rPr>
              <a:t>G = generator(Z</a:t>
            </a:r>
            <a:r>
              <a:rPr lang="en-US" altLang="ko-KR" sz="1200" dirty="0" smtClean="0">
                <a:latin typeface="+mn-lt"/>
              </a:rPr>
              <a:t>)</a:t>
            </a:r>
          </a:p>
          <a:p>
            <a:endParaRPr lang="ko-KR" altLang="en-US" sz="1200" dirty="0">
              <a:latin typeface="+mn-lt"/>
            </a:endParaRPr>
          </a:p>
          <a:p>
            <a:r>
              <a:rPr lang="en-US" altLang="ko-KR" sz="1200" dirty="0">
                <a:latin typeface="+mn-lt"/>
              </a:rPr>
              <a:t># </a:t>
            </a:r>
            <a:r>
              <a:rPr lang="ko-KR" altLang="en-US" sz="1200" dirty="0" err="1">
                <a:latin typeface="+mn-lt"/>
              </a:rPr>
              <a:t>노이즈를</a:t>
            </a:r>
            <a:r>
              <a:rPr lang="ko-KR" altLang="en-US" sz="1200" dirty="0">
                <a:latin typeface="+mn-lt"/>
              </a:rPr>
              <a:t> 이용해 생성한 이미지가 진짜 이미지인지 판별한 값을 구합니다</a:t>
            </a:r>
            <a:r>
              <a:rPr lang="en-US" altLang="ko-KR" sz="1200" dirty="0">
                <a:latin typeface="+mn-lt"/>
              </a:rPr>
              <a:t>.</a:t>
            </a:r>
            <a:endParaRPr lang="ko-KR" altLang="en-US" sz="1200" dirty="0">
              <a:latin typeface="+mn-lt"/>
            </a:endParaRPr>
          </a:p>
          <a:p>
            <a:r>
              <a:rPr lang="en-US" altLang="ko-KR" sz="1200" dirty="0" err="1">
                <a:latin typeface="+mn-lt"/>
              </a:rPr>
              <a:t>D_gene</a:t>
            </a:r>
            <a:r>
              <a:rPr lang="en-US" altLang="ko-KR" sz="1200" dirty="0">
                <a:latin typeface="+mn-lt"/>
              </a:rPr>
              <a:t> = discriminator(G)</a:t>
            </a:r>
            <a:endParaRPr lang="ko-KR" altLang="en-US" sz="1200" dirty="0">
              <a:latin typeface="+mn-lt"/>
            </a:endParaRPr>
          </a:p>
          <a:p>
            <a:endParaRPr lang="en-US" altLang="ko-KR" sz="1200" dirty="0" smtClean="0">
              <a:latin typeface="+mn-lt"/>
            </a:endParaRPr>
          </a:p>
          <a:p>
            <a:r>
              <a:rPr lang="en-US" altLang="ko-KR" sz="1200" dirty="0" smtClean="0">
                <a:latin typeface="+mn-lt"/>
              </a:rPr>
              <a:t># </a:t>
            </a:r>
            <a:r>
              <a:rPr lang="ko-KR" altLang="en-US" sz="1200" dirty="0">
                <a:latin typeface="+mn-lt"/>
              </a:rPr>
              <a:t>진짜 이미지를 이용해 판별한 값을 구합니다</a:t>
            </a:r>
            <a:r>
              <a:rPr lang="en-US" altLang="ko-KR" sz="1200" dirty="0">
                <a:latin typeface="+mn-lt"/>
              </a:rPr>
              <a:t>.</a:t>
            </a:r>
            <a:endParaRPr lang="ko-KR" altLang="en-US" sz="1200" dirty="0">
              <a:latin typeface="+mn-lt"/>
            </a:endParaRPr>
          </a:p>
          <a:p>
            <a:r>
              <a:rPr lang="en-US" altLang="ko-KR" sz="1200" dirty="0" err="1">
                <a:latin typeface="+mn-lt"/>
              </a:rPr>
              <a:t>D_real</a:t>
            </a:r>
            <a:r>
              <a:rPr lang="en-US" altLang="ko-KR" sz="1200" dirty="0">
                <a:latin typeface="+mn-lt"/>
              </a:rPr>
              <a:t> = discriminator(X</a:t>
            </a:r>
            <a:r>
              <a:rPr lang="en-US" altLang="ko-KR" sz="1200" dirty="0" smtClean="0">
                <a:latin typeface="+mn-lt"/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8891" y="4715342"/>
            <a:ext cx="8129310" cy="1938992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latin typeface="+mn-lt"/>
              </a:rPr>
              <a:t>loss_D</a:t>
            </a:r>
            <a:r>
              <a:rPr lang="en-US" altLang="ko-KR" sz="1200" dirty="0">
                <a:latin typeface="+mn-lt"/>
              </a:rPr>
              <a:t> = </a:t>
            </a:r>
            <a:r>
              <a:rPr lang="en-US" altLang="ko-KR" sz="1200" dirty="0" err="1">
                <a:latin typeface="+mn-lt"/>
              </a:rPr>
              <a:t>tf.reduce_mean</a:t>
            </a:r>
            <a:r>
              <a:rPr lang="en-US" altLang="ko-KR" sz="1200" dirty="0">
                <a:latin typeface="+mn-lt"/>
              </a:rPr>
              <a:t>(tf.log(</a:t>
            </a:r>
            <a:r>
              <a:rPr lang="en-US" altLang="ko-KR" sz="1200" dirty="0" err="1">
                <a:latin typeface="+mn-lt"/>
              </a:rPr>
              <a:t>D_real</a:t>
            </a:r>
            <a:r>
              <a:rPr lang="en-US" altLang="ko-KR" sz="1200" dirty="0">
                <a:latin typeface="+mn-lt"/>
              </a:rPr>
              <a:t>) + tf.log(1 - </a:t>
            </a:r>
            <a:r>
              <a:rPr lang="en-US" altLang="ko-KR" sz="1200" dirty="0" err="1">
                <a:latin typeface="+mn-lt"/>
              </a:rPr>
              <a:t>D_gene</a:t>
            </a:r>
            <a:r>
              <a:rPr lang="en-US" altLang="ko-KR" sz="1200" dirty="0">
                <a:latin typeface="+mn-lt"/>
              </a:rPr>
              <a:t>))</a:t>
            </a:r>
          </a:p>
          <a:p>
            <a:endParaRPr lang="en-US" altLang="ko-KR" sz="1200" dirty="0" smtClean="0">
              <a:latin typeface="+mn-lt"/>
            </a:endParaRPr>
          </a:p>
          <a:p>
            <a:r>
              <a:rPr lang="en-US" altLang="ko-KR" sz="1200" dirty="0" err="1" smtClean="0">
                <a:latin typeface="+mn-lt"/>
              </a:rPr>
              <a:t>loss_G</a:t>
            </a:r>
            <a:r>
              <a:rPr lang="en-US" altLang="ko-KR" sz="1200" dirty="0" smtClean="0">
                <a:latin typeface="+mn-lt"/>
              </a:rPr>
              <a:t> </a:t>
            </a:r>
            <a:r>
              <a:rPr lang="en-US" altLang="ko-KR" sz="1200" dirty="0">
                <a:latin typeface="+mn-lt"/>
              </a:rPr>
              <a:t>= </a:t>
            </a:r>
            <a:r>
              <a:rPr lang="en-US" altLang="ko-KR" sz="1200" dirty="0" err="1">
                <a:latin typeface="+mn-lt"/>
              </a:rPr>
              <a:t>tf.reduce_mean</a:t>
            </a:r>
            <a:r>
              <a:rPr lang="en-US" altLang="ko-KR" sz="1200" dirty="0">
                <a:latin typeface="+mn-lt"/>
              </a:rPr>
              <a:t>(tf.log(</a:t>
            </a:r>
            <a:r>
              <a:rPr lang="en-US" altLang="ko-KR" sz="1200" dirty="0" err="1">
                <a:latin typeface="+mn-lt"/>
              </a:rPr>
              <a:t>D_gene</a:t>
            </a:r>
            <a:r>
              <a:rPr lang="en-US" altLang="ko-KR" sz="1200" dirty="0">
                <a:latin typeface="+mn-lt"/>
              </a:rPr>
              <a:t>))</a:t>
            </a:r>
          </a:p>
          <a:p>
            <a:endParaRPr lang="en-US" altLang="ko-KR" sz="1200" dirty="0" smtClean="0">
              <a:latin typeface="+mn-lt"/>
            </a:endParaRPr>
          </a:p>
          <a:p>
            <a:r>
              <a:rPr lang="en-US" altLang="ko-KR" sz="1200" dirty="0" err="1" smtClean="0">
                <a:latin typeface="+mn-lt"/>
              </a:rPr>
              <a:t>D_var_list</a:t>
            </a:r>
            <a:r>
              <a:rPr lang="en-US" altLang="ko-KR" sz="1200" dirty="0" smtClean="0">
                <a:latin typeface="+mn-lt"/>
              </a:rPr>
              <a:t> </a:t>
            </a:r>
            <a:r>
              <a:rPr lang="en-US" altLang="ko-KR" sz="1200" dirty="0">
                <a:latin typeface="+mn-lt"/>
              </a:rPr>
              <a:t>= [D_W1, D_b1, D_W2, D_b2]</a:t>
            </a:r>
          </a:p>
          <a:p>
            <a:r>
              <a:rPr lang="en-US" altLang="ko-KR" sz="1200" dirty="0" err="1">
                <a:latin typeface="+mn-lt"/>
              </a:rPr>
              <a:t>G_var_list</a:t>
            </a:r>
            <a:r>
              <a:rPr lang="en-US" altLang="ko-KR" sz="1200" dirty="0">
                <a:latin typeface="+mn-lt"/>
              </a:rPr>
              <a:t> = [G_W1, G_b1, G_W2, G_b2]</a:t>
            </a:r>
          </a:p>
          <a:p>
            <a:endParaRPr lang="en-US" altLang="ko-KR" sz="1200" dirty="0" smtClean="0">
              <a:latin typeface="+mn-lt"/>
            </a:endParaRPr>
          </a:p>
          <a:p>
            <a:r>
              <a:rPr lang="en-US" altLang="ko-KR" sz="1200" dirty="0" smtClean="0">
                <a:latin typeface="+mn-lt"/>
              </a:rPr>
              <a:t># </a:t>
            </a:r>
            <a:r>
              <a:rPr lang="ko-KR" altLang="en-US" sz="1200" dirty="0">
                <a:latin typeface="+mn-lt"/>
              </a:rPr>
              <a:t>최적화 하려는 </a:t>
            </a:r>
            <a:r>
              <a:rPr lang="en-US" altLang="ko-KR" sz="1200" dirty="0" err="1">
                <a:latin typeface="+mn-lt"/>
              </a:rPr>
              <a:t>loss_D</a:t>
            </a:r>
            <a:r>
              <a:rPr lang="en-US" altLang="ko-KR" sz="1200" dirty="0">
                <a:latin typeface="+mn-lt"/>
              </a:rPr>
              <a:t> </a:t>
            </a:r>
            <a:r>
              <a:rPr lang="ko-KR" altLang="en-US" sz="1200" dirty="0">
                <a:latin typeface="+mn-lt"/>
              </a:rPr>
              <a:t>와 </a:t>
            </a:r>
            <a:r>
              <a:rPr lang="en-US" altLang="ko-KR" sz="1200" dirty="0" err="1">
                <a:latin typeface="+mn-lt"/>
              </a:rPr>
              <a:t>loss_G</a:t>
            </a:r>
            <a:r>
              <a:rPr lang="en-US" altLang="ko-KR" sz="1200" dirty="0">
                <a:latin typeface="+mn-lt"/>
              </a:rPr>
              <a:t> </a:t>
            </a:r>
            <a:r>
              <a:rPr lang="ko-KR" altLang="en-US" sz="1200" dirty="0">
                <a:latin typeface="+mn-lt"/>
              </a:rPr>
              <a:t>에 음수 부호를 붙여줍니다</a:t>
            </a:r>
            <a:r>
              <a:rPr lang="en-US" altLang="ko-KR" sz="1200" dirty="0">
                <a:latin typeface="+mn-lt"/>
              </a:rPr>
              <a:t>.</a:t>
            </a:r>
            <a:endParaRPr lang="ko-KR" altLang="en-US" sz="1200" dirty="0">
              <a:latin typeface="+mn-lt"/>
            </a:endParaRPr>
          </a:p>
          <a:p>
            <a:r>
              <a:rPr lang="en-US" altLang="ko-KR" sz="1200" dirty="0" err="1">
                <a:latin typeface="+mn-lt"/>
              </a:rPr>
              <a:t>train_D</a:t>
            </a:r>
            <a:r>
              <a:rPr lang="en-US" altLang="ko-KR" sz="1200" dirty="0">
                <a:latin typeface="+mn-lt"/>
              </a:rPr>
              <a:t>= </a:t>
            </a:r>
            <a:r>
              <a:rPr lang="en-US" altLang="ko-KR" sz="1200" dirty="0" err="1">
                <a:latin typeface="+mn-lt"/>
              </a:rPr>
              <a:t>tf.train.AdamOptimizer</a:t>
            </a:r>
            <a:r>
              <a:rPr lang="en-US" altLang="ko-KR" sz="1200" dirty="0">
                <a:latin typeface="+mn-lt"/>
              </a:rPr>
              <a:t>(</a:t>
            </a:r>
            <a:r>
              <a:rPr lang="en-US" altLang="ko-KR" sz="1200" dirty="0" err="1">
                <a:latin typeface="+mn-lt"/>
              </a:rPr>
              <a:t>learning_rate</a:t>
            </a:r>
            <a:r>
              <a:rPr lang="en-US" altLang="ko-KR" sz="1200" dirty="0">
                <a:latin typeface="+mn-lt"/>
              </a:rPr>
              <a:t>).minimize(-</a:t>
            </a:r>
            <a:r>
              <a:rPr lang="en-US" altLang="ko-KR" sz="1200" dirty="0" err="1">
                <a:latin typeface="+mn-lt"/>
              </a:rPr>
              <a:t>loss_D</a:t>
            </a:r>
            <a:r>
              <a:rPr lang="en-US" altLang="ko-KR" sz="1200" dirty="0">
                <a:latin typeface="+mn-lt"/>
              </a:rPr>
              <a:t>, </a:t>
            </a:r>
            <a:r>
              <a:rPr lang="en-US" altLang="ko-KR" sz="1200" dirty="0" err="1">
                <a:latin typeface="+mn-lt"/>
              </a:rPr>
              <a:t>var_list</a:t>
            </a:r>
            <a:r>
              <a:rPr lang="en-US" altLang="ko-KR" sz="1200" dirty="0">
                <a:latin typeface="+mn-lt"/>
              </a:rPr>
              <a:t>=</a:t>
            </a:r>
            <a:r>
              <a:rPr lang="en-US" altLang="ko-KR" sz="1200" dirty="0" err="1">
                <a:latin typeface="+mn-lt"/>
              </a:rPr>
              <a:t>D_var_list</a:t>
            </a:r>
            <a:r>
              <a:rPr lang="en-US" altLang="ko-KR" sz="1200" dirty="0">
                <a:latin typeface="+mn-lt"/>
              </a:rPr>
              <a:t>)</a:t>
            </a:r>
          </a:p>
          <a:p>
            <a:r>
              <a:rPr lang="en-US" altLang="ko-KR" sz="1200" dirty="0" err="1">
                <a:latin typeface="+mn-lt"/>
              </a:rPr>
              <a:t>train_G</a:t>
            </a:r>
            <a:r>
              <a:rPr lang="en-US" altLang="ko-KR" sz="1200" dirty="0">
                <a:latin typeface="+mn-lt"/>
              </a:rPr>
              <a:t>= </a:t>
            </a:r>
            <a:r>
              <a:rPr lang="en-US" altLang="ko-KR" sz="1200" dirty="0" err="1">
                <a:latin typeface="+mn-lt"/>
              </a:rPr>
              <a:t>tf.train.AdamOptimizer</a:t>
            </a:r>
            <a:r>
              <a:rPr lang="en-US" altLang="ko-KR" sz="1200" dirty="0">
                <a:latin typeface="+mn-lt"/>
              </a:rPr>
              <a:t>(</a:t>
            </a:r>
            <a:r>
              <a:rPr lang="en-US" altLang="ko-KR" sz="1200" dirty="0" err="1">
                <a:latin typeface="+mn-lt"/>
              </a:rPr>
              <a:t>learning_rate</a:t>
            </a:r>
            <a:r>
              <a:rPr lang="en-US" altLang="ko-KR" sz="1200" dirty="0">
                <a:latin typeface="+mn-lt"/>
              </a:rPr>
              <a:t>).minimize(-</a:t>
            </a:r>
            <a:r>
              <a:rPr lang="en-US" altLang="ko-KR" sz="1200" dirty="0" err="1">
                <a:latin typeface="+mn-lt"/>
              </a:rPr>
              <a:t>loss_G</a:t>
            </a:r>
            <a:r>
              <a:rPr lang="en-US" altLang="ko-KR" sz="1200" dirty="0">
                <a:latin typeface="+mn-lt"/>
              </a:rPr>
              <a:t>, </a:t>
            </a:r>
            <a:r>
              <a:rPr lang="en-US" altLang="ko-KR" sz="1200" dirty="0" err="1">
                <a:latin typeface="+mn-lt"/>
              </a:rPr>
              <a:t>var_list</a:t>
            </a:r>
            <a:r>
              <a:rPr lang="en-US" altLang="ko-KR" sz="1200" dirty="0">
                <a:latin typeface="+mn-lt"/>
              </a:rPr>
              <a:t>=</a:t>
            </a:r>
            <a:r>
              <a:rPr lang="en-US" altLang="ko-KR" sz="1200" dirty="0" err="1">
                <a:latin typeface="+mn-lt"/>
              </a:rPr>
              <a:t>G_var_list</a:t>
            </a:r>
            <a:r>
              <a:rPr lang="en-US" altLang="ko-KR" sz="1200" dirty="0" smtClean="0">
                <a:latin typeface="+mn-lt"/>
              </a:rPr>
              <a:t>)</a:t>
            </a:r>
            <a:endParaRPr lang="en-US" altLang="ko-KR" sz="1200" dirty="0">
              <a:latin typeface="+mn-lt"/>
            </a:endParaRPr>
          </a:p>
        </p:txBody>
      </p:sp>
      <p:sp>
        <p:nvSpPr>
          <p:cNvPr id="6" name="설명선 1 5"/>
          <p:cNvSpPr/>
          <p:nvPr/>
        </p:nvSpPr>
        <p:spPr bwMode="auto">
          <a:xfrm>
            <a:off x="2192849" y="2083636"/>
            <a:ext cx="6931152" cy="1254368"/>
          </a:xfrm>
          <a:prstGeom prst="borderCallout1">
            <a:avLst>
              <a:gd name="adj1" fmla="val 249446"/>
              <a:gd name="adj2" fmla="val -21601"/>
              <a:gd name="adj3" fmla="val 73400"/>
              <a:gd name="adj4" fmla="val -755"/>
            </a:avLst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ko-KR" altLang="en-US" sz="1100" dirty="0" smtClean="0">
                <a:latin typeface="+mn-ea"/>
              </a:rPr>
              <a:t>반면 </a:t>
            </a:r>
            <a:r>
              <a:rPr lang="ko-KR" altLang="en-US" sz="1100" dirty="0">
                <a:latin typeface="+mn-ea"/>
              </a:rPr>
              <a:t>loss_G </a:t>
            </a:r>
            <a:r>
              <a:rPr lang="ko-KR" altLang="en-US" sz="1100" dirty="0" err="1">
                <a:latin typeface="+mn-ea"/>
              </a:rPr>
              <a:t>를</a:t>
            </a:r>
            <a:r>
              <a:rPr lang="ko-KR" altLang="en-US" sz="1100" dirty="0">
                <a:latin typeface="+mn-ea"/>
              </a:rPr>
              <a:t> 최대화하기 위해서는 D_gene 값을 최대화하게 되는데,</a:t>
            </a:r>
          </a:p>
          <a:p>
            <a:r>
              <a:rPr lang="ko-KR" altLang="en-US" sz="1100" dirty="0" smtClean="0">
                <a:latin typeface="+mn-ea"/>
              </a:rPr>
              <a:t>이것은 </a:t>
            </a:r>
            <a:r>
              <a:rPr lang="ko-KR" altLang="en-US" sz="1100" dirty="0">
                <a:latin typeface="+mn-ea"/>
              </a:rPr>
              <a:t>가짜 이미지를 넣었을 때, </a:t>
            </a:r>
            <a:r>
              <a:rPr lang="ko-KR" altLang="en-US" sz="1100" dirty="0" err="1">
                <a:latin typeface="+mn-ea"/>
              </a:rPr>
              <a:t>판별기가</a:t>
            </a:r>
            <a:r>
              <a:rPr lang="ko-KR" altLang="en-US" sz="1100" dirty="0">
                <a:latin typeface="+mn-ea"/>
              </a:rPr>
              <a:t> 최대한 실제 이미지라고 판단하도록 </a:t>
            </a:r>
            <a:r>
              <a:rPr lang="ko-KR" altLang="en-US" sz="1100" dirty="0" err="1">
                <a:latin typeface="+mn-ea"/>
              </a:rPr>
              <a:t>생성기</a:t>
            </a:r>
            <a:r>
              <a:rPr lang="ko-KR" altLang="en-US" sz="1100" dirty="0">
                <a:latin typeface="+mn-ea"/>
              </a:rPr>
              <a:t> 신경망을 </a:t>
            </a:r>
            <a:r>
              <a:rPr lang="ko-KR" altLang="en-US" sz="1100" dirty="0" smtClean="0">
                <a:latin typeface="+mn-ea"/>
              </a:rPr>
              <a:t>학습시킨다</a:t>
            </a:r>
            <a:r>
              <a:rPr lang="en-US" altLang="ko-KR" sz="1100" dirty="0" smtClean="0">
                <a:latin typeface="+mn-ea"/>
              </a:rPr>
              <a:t>.</a:t>
            </a:r>
            <a:endParaRPr lang="ko-KR" altLang="en-US" sz="1100" dirty="0">
              <a:latin typeface="+mn-ea"/>
            </a:endParaRPr>
          </a:p>
          <a:p>
            <a:endParaRPr lang="en-US" altLang="ko-KR" sz="1100" dirty="0" smtClean="0">
              <a:latin typeface="+mn-ea"/>
            </a:endParaRPr>
          </a:p>
          <a:p>
            <a:r>
              <a:rPr lang="ko-KR" altLang="en-US" sz="1100" dirty="0" smtClean="0">
                <a:latin typeface="+mn-ea"/>
              </a:rPr>
              <a:t># </a:t>
            </a:r>
            <a:r>
              <a:rPr lang="ko-KR" altLang="en-US" sz="1100" dirty="0">
                <a:latin typeface="+mn-ea"/>
              </a:rPr>
              <a:t>논문에서는 loss_D 와 같은 수식으로 최소화 하는 </a:t>
            </a:r>
            <a:r>
              <a:rPr lang="ko-KR" altLang="en-US" sz="1100" dirty="0" err="1">
                <a:latin typeface="+mn-ea"/>
              </a:rPr>
              <a:t>생성기를</a:t>
            </a:r>
            <a:r>
              <a:rPr lang="ko-KR" altLang="en-US" sz="1100" dirty="0">
                <a:latin typeface="+mn-ea"/>
              </a:rPr>
              <a:t> 찾지만,</a:t>
            </a:r>
          </a:p>
          <a:p>
            <a:r>
              <a:rPr lang="ko-KR" altLang="en-US" sz="1100" dirty="0">
                <a:latin typeface="+mn-ea"/>
              </a:rPr>
              <a:t># 결국 D_gene 값을 최대화하는 것이므로 다음과 같이 </a:t>
            </a:r>
            <a:r>
              <a:rPr lang="ko-KR" altLang="en-US" sz="1100" dirty="0" smtClean="0">
                <a:latin typeface="+mn-ea"/>
              </a:rPr>
              <a:t>사용한다</a:t>
            </a:r>
            <a:r>
              <a:rPr lang="en-US" altLang="ko-KR" sz="1100" dirty="0" smtClean="0">
                <a:latin typeface="+mn-ea"/>
              </a:rPr>
              <a:t>. </a:t>
            </a:r>
          </a:p>
          <a:p>
            <a:r>
              <a:rPr lang="ko-KR" altLang="en-US" sz="1100" dirty="0" smtClean="0">
                <a:latin typeface="+mn-ea"/>
              </a:rPr>
              <a:t>loss_G </a:t>
            </a:r>
            <a:r>
              <a:rPr lang="ko-KR" altLang="en-US" sz="1100" dirty="0">
                <a:latin typeface="+mn-ea"/>
              </a:rPr>
              <a:t>= tf.reduce_mean(tf.log(D_gene))</a:t>
            </a:r>
          </a:p>
        </p:txBody>
      </p:sp>
      <p:sp>
        <p:nvSpPr>
          <p:cNvPr id="8" name="설명선 1 7"/>
          <p:cNvSpPr/>
          <p:nvPr/>
        </p:nvSpPr>
        <p:spPr bwMode="auto">
          <a:xfrm>
            <a:off x="4187904" y="3781752"/>
            <a:ext cx="4519853" cy="583306"/>
          </a:xfrm>
          <a:prstGeom prst="borderCallout1">
            <a:avLst>
              <a:gd name="adj1" fmla="val 432857"/>
              <a:gd name="adj2" fmla="val 5306"/>
              <a:gd name="adj3" fmla="val 73400"/>
              <a:gd name="adj4" fmla="val -755"/>
            </a:avLst>
          </a:prstGeom>
          <a:solidFill>
            <a:schemeClr val="accent1"/>
          </a:solidFill>
          <a:ln w="190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altLang="ko-KR" sz="1100" dirty="0" smtClean="0">
                <a:latin typeface="+mn-ea"/>
              </a:rPr>
              <a:t>GAN </a:t>
            </a:r>
            <a:r>
              <a:rPr lang="ko-KR" altLang="en-US" sz="1100" dirty="0">
                <a:latin typeface="+mn-ea"/>
              </a:rPr>
              <a:t>논문의 수식에 따르면 </a:t>
            </a:r>
            <a:r>
              <a:rPr lang="en-US" altLang="ko-KR" sz="1100" dirty="0">
                <a:latin typeface="+mn-ea"/>
              </a:rPr>
              <a:t>loss </a:t>
            </a:r>
            <a:r>
              <a:rPr lang="ko-KR" altLang="en-US" sz="1100" dirty="0">
                <a:latin typeface="+mn-ea"/>
              </a:rPr>
              <a:t>를 극대화 </a:t>
            </a:r>
            <a:r>
              <a:rPr lang="ko-KR" altLang="en-US" sz="1100" dirty="0" smtClean="0">
                <a:latin typeface="+mn-ea"/>
              </a:rPr>
              <a:t>해야 하지만</a:t>
            </a:r>
            <a:r>
              <a:rPr lang="en-US" altLang="ko-KR" sz="1100" dirty="0">
                <a:latin typeface="+mn-ea"/>
              </a:rPr>
              <a:t>, minimize </a:t>
            </a:r>
            <a:r>
              <a:rPr lang="ko-KR" altLang="en-US" sz="1100" dirty="0">
                <a:latin typeface="+mn-ea"/>
              </a:rPr>
              <a:t>하는 최적화 함수를 사용하기 </a:t>
            </a:r>
            <a:r>
              <a:rPr lang="ko-KR" altLang="en-US" sz="1100" dirty="0" smtClean="0">
                <a:latin typeface="+mn-ea"/>
              </a:rPr>
              <a:t>때문에 최적화 </a:t>
            </a:r>
            <a:r>
              <a:rPr lang="ko-KR" altLang="en-US" sz="1100" dirty="0">
                <a:latin typeface="+mn-ea"/>
              </a:rPr>
              <a:t>하려는 </a:t>
            </a:r>
            <a:r>
              <a:rPr lang="en-US" altLang="ko-KR" sz="1100" dirty="0" err="1">
                <a:latin typeface="+mn-ea"/>
              </a:rPr>
              <a:t>loss_D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와 </a:t>
            </a:r>
            <a:r>
              <a:rPr lang="en-US" altLang="ko-KR" sz="1100" dirty="0" err="1">
                <a:latin typeface="+mn-ea"/>
              </a:rPr>
              <a:t>loss_G</a:t>
            </a:r>
            <a:r>
              <a:rPr lang="en-US" altLang="ko-KR" sz="1100" dirty="0">
                <a:latin typeface="+mn-ea"/>
              </a:rPr>
              <a:t> </a:t>
            </a:r>
            <a:r>
              <a:rPr lang="ko-KR" altLang="en-US" sz="1100" dirty="0">
                <a:latin typeface="+mn-ea"/>
              </a:rPr>
              <a:t>에 음수 부호를 붙여줍니다</a:t>
            </a:r>
            <a:r>
              <a:rPr lang="en-US" altLang="ko-KR" sz="1100" dirty="0">
                <a:latin typeface="+mn-ea"/>
              </a:rPr>
              <a:t>.</a:t>
            </a:r>
            <a:endParaRPr lang="ko-KR" altLang="en-US" sz="11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9628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8100" y="0"/>
            <a:ext cx="8291513" cy="482758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dirty="0" smtClean="0"/>
              <a:t>5 &amp; 6. </a:t>
            </a:r>
            <a:r>
              <a:rPr lang="ko-KR" altLang="en-US" dirty="0" smtClean="0"/>
              <a:t>훈련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데이터를</a:t>
            </a:r>
            <a:r>
              <a:rPr lang="en-US" altLang="ko-KR" dirty="0" smtClean="0"/>
              <a:t> GAN </a:t>
            </a:r>
            <a:r>
              <a:rPr lang="ko-KR" altLang="en-US" dirty="0" smtClean="0"/>
              <a:t>신경망 모델 학습</a:t>
            </a:r>
            <a:r>
              <a:rPr lang="en-US" altLang="ko-KR" dirty="0" smtClean="0"/>
              <a:t> </a:t>
            </a:r>
            <a:r>
              <a:rPr lang="ko-KR" altLang="en-US" dirty="0" smtClean="0"/>
              <a:t>및 테스트</a:t>
            </a:r>
            <a:endParaRPr lang="en-US" altLang="ko-KR" dirty="0"/>
          </a:p>
          <a:p>
            <a:pPr marL="0" indent="0">
              <a:buNone/>
              <a:defRPr/>
            </a:pPr>
            <a:endParaRPr lang="en-US" altLang="ko-KR" sz="1200" dirty="0" smtClean="0"/>
          </a:p>
          <a:p>
            <a:pPr marL="0" indent="0">
              <a:buNone/>
              <a:defRPr/>
            </a:pPr>
            <a:endParaRPr lang="en-US" altLang="ko-KR" sz="1200" dirty="0" smtClean="0"/>
          </a:p>
          <a:p>
            <a:pPr>
              <a:defRPr/>
            </a:pPr>
            <a:endParaRPr lang="en-US" altLang="ko-KR" sz="1200" dirty="0" smtClean="0"/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endParaRPr lang="en-US" altLang="ko-KR" sz="1200" dirty="0" smtClean="0"/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endParaRPr lang="en-US" altLang="ko-KR" sz="1200" dirty="0" smtClean="0"/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endParaRPr lang="en-US" altLang="ko-KR" sz="1200" dirty="0" smtClean="0"/>
          </a:p>
          <a:p>
            <a:pPr lvl="1">
              <a:defRPr/>
            </a:pP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/>
            <a:fld id="{AD213DCA-3629-4B8E-B0DC-7B340E906BD1}" type="slidenum">
              <a:rPr lang="en-US" altLang="ko-KR" sz="1400">
                <a:solidFill>
                  <a:srgbClr val="0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pPr eaLnBrk="1" hangingPunct="1"/>
              <a:t>27</a:t>
            </a:fld>
            <a:endParaRPr lang="en-US" altLang="ko-KR" sz="1400">
              <a:solidFill>
                <a:srgbClr val="00000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7669" y="552299"/>
            <a:ext cx="8253597" cy="5816977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+mn-lt"/>
              </a:rPr>
              <a:t>#</a:t>
            </a:r>
            <a:r>
              <a:rPr lang="ko-KR" altLang="en-US" sz="1200" dirty="0">
                <a:latin typeface="+mn-lt"/>
              </a:rPr>
              <a:t>신경망 모델 학습</a:t>
            </a:r>
          </a:p>
          <a:p>
            <a:r>
              <a:rPr lang="en-US" altLang="ko-KR" sz="1200" dirty="0" err="1">
                <a:latin typeface="+mn-lt"/>
              </a:rPr>
              <a:t>sess</a:t>
            </a:r>
            <a:r>
              <a:rPr lang="en-US" altLang="ko-KR" sz="1200" dirty="0">
                <a:latin typeface="+mn-lt"/>
              </a:rPr>
              <a:t> = </a:t>
            </a:r>
            <a:r>
              <a:rPr lang="en-US" altLang="ko-KR" sz="1200" dirty="0" err="1">
                <a:latin typeface="+mn-lt"/>
              </a:rPr>
              <a:t>tf.Session</a:t>
            </a:r>
            <a:r>
              <a:rPr lang="en-US" altLang="ko-KR" sz="1200" dirty="0">
                <a:latin typeface="+mn-lt"/>
              </a:rPr>
              <a:t>()</a:t>
            </a:r>
          </a:p>
          <a:p>
            <a:r>
              <a:rPr lang="en-US" altLang="ko-KR" sz="1200" dirty="0" err="1">
                <a:latin typeface="+mn-lt"/>
              </a:rPr>
              <a:t>sess.run</a:t>
            </a:r>
            <a:r>
              <a:rPr lang="en-US" altLang="ko-KR" sz="1200" dirty="0">
                <a:latin typeface="+mn-lt"/>
              </a:rPr>
              <a:t>(</a:t>
            </a:r>
            <a:r>
              <a:rPr lang="en-US" altLang="ko-KR" sz="1200" dirty="0" err="1">
                <a:latin typeface="+mn-lt"/>
              </a:rPr>
              <a:t>tf.global_variables_initializer</a:t>
            </a:r>
            <a:r>
              <a:rPr lang="en-US" altLang="ko-KR" sz="1200" dirty="0">
                <a:latin typeface="+mn-lt"/>
              </a:rPr>
              <a:t>())</a:t>
            </a:r>
          </a:p>
          <a:p>
            <a:r>
              <a:rPr lang="en-US" altLang="ko-KR" sz="1200" dirty="0" err="1">
                <a:latin typeface="+mn-lt"/>
              </a:rPr>
              <a:t>total_batch</a:t>
            </a:r>
            <a:r>
              <a:rPr lang="en-US" altLang="ko-KR" sz="1200" dirty="0">
                <a:latin typeface="+mn-lt"/>
              </a:rPr>
              <a:t> = </a:t>
            </a:r>
            <a:r>
              <a:rPr lang="en-US" altLang="ko-KR" sz="1200" dirty="0" err="1">
                <a:latin typeface="+mn-lt"/>
              </a:rPr>
              <a:t>int</a:t>
            </a:r>
            <a:r>
              <a:rPr lang="en-US" altLang="ko-KR" sz="1200" dirty="0">
                <a:latin typeface="+mn-lt"/>
              </a:rPr>
              <a:t>(</a:t>
            </a:r>
            <a:r>
              <a:rPr lang="en-US" altLang="ko-KR" sz="1200" dirty="0" err="1">
                <a:latin typeface="+mn-lt"/>
              </a:rPr>
              <a:t>mnist.train.num_examples</a:t>
            </a:r>
            <a:r>
              <a:rPr lang="en-US" altLang="ko-KR" sz="1200" dirty="0">
                <a:latin typeface="+mn-lt"/>
              </a:rPr>
              <a:t>/</a:t>
            </a:r>
            <a:r>
              <a:rPr lang="en-US" altLang="ko-KR" sz="1200" dirty="0" err="1">
                <a:latin typeface="+mn-lt"/>
              </a:rPr>
              <a:t>batch_size</a:t>
            </a:r>
            <a:r>
              <a:rPr lang="en-US" altLang="ko-KR" sz="1200" dirty="0">
                <a:latin typeface="+mn-lt"/>
              </a:rPr>
              <a:t>)</a:t>
            </a:r>
          </a:p>
          <a:p>
            <a:r>
              <a:rPr lang="en-US" altLang="ko-KR" sz="1200" dirty="0" err="1">
                <a:latin typeface="+mn-lt"/>
              </a:rPr>
              <a:t>loss_val_D</a:t>
            </a:r>
            <a:r>
              <a:rPr lang="en-US" altLang="ko-KR" sz="1200" dirty="0">
                <a:latin typeface="+mn-lt"/>
              </a:rPr>
              <a:t>, </a:t>
            </a:r>
            <a:r>
              <a:rPr lang="en-US" altLang="ko-KR" sz="1200" dirty="0" err="1">
                <a:latin typeface="+mn-lt"/>
              </a:rPr>
              <a:t>loss_val_G</a:t>
            </a:r>
            <a:r>
              <a:rPr lang="en-US" altLang="ko-KR" sz="1200" dirty="0">
                <a:latin typeface="+mn-lt"/>
              </a:rPr>
              <a:t> = 0, 0</a:t>
            </a:r>
          </a:p>
          <a:p>
            <a:endParaRPr lang="en-US" altLang="ko-KR" sz="1200" dirty="0" smtClean="0">
              <a:latin typeface="+mn-lt"/>
            </a:endParaRPr>
          </a:p>
          <a:p>
            <a:r>
              <a:rPr lang="en-US" altLang="ko-KR" sz="1200" dirty="0" smtClean="0">
                <a:latin typeface="+mn-lt"/>
              </a:rPr>
              <a:t>for </a:t>
            </a:r>
            <a:r>
              <a:rPr lang="en-US" altLang="ko-KR" sz="1200" dirty="0">
                <a:latin typeface="+mn-lt"/>
              </a:rPr>
              <a:t>epoch in range(</a:t>
            </a:r>
            <a:r>
              <a:rPr lang="en-US" altLang="ko-KR" sz="1200" dirty="0" err="1">
                <a:latin typeface="+mn-lt"/>
              </a:rPr>
              <a:t>total_epoch</a:t>
            </a:r>
            <a:r>
              <a:rPr lang="en-US" altLang="ko-KR" sz="1200" dirty="0">
                <a:latin typeface="+mn-lt"/>
              </a:rPr>
              <a:t>):</a:t>
            </a:r>
          </a:p>
          <a:p>
            <a:r>
              <a:rPr lang="en-US" altLang="ko-KR" sz="1200" dirty="0" smtClean="0">
                <a:latin typeface="+mn-lt"/>
              </a:rPr>
              <a:t>     for </a:t>
            </a:r>
            <a:r>
              <a:rPr lang="en-US" altLang="ko-KR" sz="1200" dirty="0" err="1">
                <a:latin typeface="+mn-lt"/>
              </a:rPr>
              <a:t>i</a:t>
            </a:r>
            <a:r>
              <a:rPr lang="en-US" altLang="ko-KR" sz="1200" dirty="0">
                <a:latin typeface="+mn-lt"/>
              </a:rPr>
              <a:t> in range(</a:t>
            </a:r>
            <a:r>
              <a:rPr lang="en-US" altLang="ko-KR" sz="1200" dirty="0" err="1">
                <a:latin typeface="+mn-lt"/>
              </a:rPr>
              <a:t>total_batch</a:t>
            </a:r>
            <a:r>
              <a:rPr lang="en-US" altLang="ko-KR" sz="1200" dirty="0">
                <a:latin typeface="+mn-lt"/>
              </a:rPr>
              <a:t>):</a:t>
            </a:r>
          </a:p>
          <a:p>
            <a:r>
              <a:rPr lang="en-US" altLang="ko-KR" sz="1200" dirty="0" smtClean="0">
                <a:latin typeface="+mn-lt"/>
              </a:rPr>
              <a:t>          </a:t>
            </a:r>
            <a:r>
              <a:rPr lang="en-US" altLang="ko-KR" sz="1200" dirty="0" err="1" smtClean="0">
                <a:latin typeface="+mn-lt"/>
              </a:rPr>
              <a:t>batch_xs</a:t>
            </a:r>
            <a:r>
              <a:rPr lang="en-US" altLang="ko-KR" sz="1200" dirty="0">
                <a:latin typeface="+mn-lt"/>
              </a:rPr>
              <a:t>, </a:t>
            </a:r>
            <a:r>
              <a:rPr lang="en-US" altLang="ko-KR" sz="1200" dirty="0" err="1">
                <a:latin typeface="+mn-lt"/>
              </a:rPr>
              <a:t>batch_ys</a:t>
            </a:r>
            <a:r>
              <a:rPr lang="en-US" altLang="ko-KR" sz="1200" dirty="0">
                <a:latin typeface="+mn-lt"/>
              </a:rPr>
              <a:t> = </a:t>
            </a:r>
            <a:r>
              <a:rPr lang="en-US" altLang="ko-KR" sz="1200" dirty="0" err="1">
                <a:latin typeface="+mn-lt"/>
              </a:rPr>
              <a:t>mnist.train.next_batch</a:t>
            </a:r>
            <a:r>
              <a:rPr lang="en-US" altLang="ko-KR" sz="1200" dirty="0">
                <a:latin typeface="+mn-lt"/>
              </a:rPr>
              <a:t>(</a:t>
            </a:r>
            <a:r>
              <a:rPr lang="en-US" altLang="ko-KR" sz="1200" dirty="0" err="1">
                <a:latin typeface="+mn-lt"/>
              </a:rPr>
              <a:t>batch_size</a:t>
            </a:r>
            <a:r>
              <a:rPr lang="en-US" altLang="ko-KR" sz="1200" dirty="0">
                <a:latin typeface="+mn-lt"/>
              </a:rPr>
              <a:t>)</a:t>
            </a:r>
          </a:p>
          <a:p>
            <a:r>
              <a:rPr lang="en-US" altLang="ko-KR" sz="1200" dirty="0" smtClean="0">
                <a:latin typeface="+mn-lt"/>
              </a:rPr>
              <a:t>          noise </a:t>
            </a:r>
            <a:r>
              <a:rPr lang="en-US" altLang="ko-KR" sz="1200" dirty="0">
                <a:latin typeface="+mn-lt"/>
              </a:rPr>
              <a:t>= </a:t>
            </a:r>
            <a:r>
              <a:rPr lang="en-US" altLang="ko-KR" sz="1200" dirty="0" err="1">
                <a:latin typeface="+mn-lt"/>
              </a:rPr>
              <a:t>get_noise</a:t>
            </a:r>
            <a:r>
              <a:rPr lang="en-US" altLang="ko-KR" sz="1200" dirty="0">
                <a:latin typeface="+mn-lt"/>
              </a:rPr>
              <a:t>(</a:t>
            </a:r>
            <a:r>
              <a:rPr lang="en-US" altLang="ko-KR" sz="1200" dirty="0" err="1">
                <a:latin typeface="+mn-lt"/>
              </a:rPr>
              <a:t>batch_size</a:t>
            </a:r>
            <a:r>
              <a:rPr lang="en-US" altLang="ko-KR" sz="1200" dirty="0">
                <a:latin typeface="+mn-lt"/>
              </a:rPr>
              <a:t>, </a:t>
            </a:r>
            <a:r>
              <a:rPr lang="en-US" altLang="ko-KR" sz="1200" dirty="0" err="1">
                <a:latin typeface="+mn-lt"/>
              </a:rPr>
              <a:t>n_noise</a:t>
            </a:r>
            <a:r>
              <a:rPr lang="en-US" altLang="ko-KR" sz="1200" dirty="0" smtClean="0">
                <a:latin typeface="+mn-lt"/>
              </a:rPr>
              <a:t>)</a:t>
            </a:r>
          </a:p>
          <a:p>
            <a:endParaRPr lang="en-US" altLang="ko-KR" sz="1200" dirty="0">
              <a:latin typeface="+mn-lt"/>
            </a:endParaRPr>
          </a:p>
          <a:p>
            <a:r>
              <a:rPr lang="en-US" altLang="ko-KR" sz="1200" dirty="0" smtClean="0">
                <a:latin typeface="+mn-lt"/>
              </a:rPr>
              <a:t>          # </a:t>
            </a:r>
            <a:r>
              <a:rPr lang="ko-KR" altLang="en-US" sz="1200" dirty="0">
                <a:latin typeface="+mn-lt"/>
              </a:rPr>
              <a:t>판별기와 </a:t>
            </a:r>
            <a:r>
              <a:rPr lang="ko-KR" altLang="en-US" sz="1200" dirty="0" err="1">
                <a:latin typeface="+mn-lt"/>
              </a:rPr>
              <a:t>생성기</a:t>
            </a:r>
            <a:r>
              <a:rPr lang="ko-KR" altLang="en-US" sz="1200" dirty="0">
                <a:latin typeface="+mn-lt"/>
              </a:rPr>
              <a:t> 신경망을 각각 학습시킵니다</a:t>
            </a:r>
            <a:r>
              <a:rPr lang="en-US" altLang="ko-KR" sz="1200" dirty="0">
                <a:latin typeface="+mn-lt"/>
              </a:rPr>
              <a:t>.</a:t>
            </a:r>
            <a:endParaRPr lang="ko-KR" altLang="en-US" sz="1200" dirty="0">
              <a:latin typeface="+mn-lt"/>
            </a:endParaRPr>
          </a:p>
          <a:p>
            <a:r>
              <a:rPr lang="en-US" altLang="ko-KR" sz="1200" dirty="0" smtClean="0">
                <a:latin typeface="+mn-lt"/>
              </a:rPr>
              <a:t>          _, </a:t>
            </a:r>
            <a:r>
              <a:rPr lang="en-US" altLang="ko-KR" sz="1200" dirty="0" err="1">
                <a:latin typeface="+mn-lt"/>
              </a:rPr>
              <a:t>loss_val_D</a:t>
            </a:r>
            <a:r>
              <a:rPr lang="en-US" altLang="ko-KR" sz="1200" dirty="0">
                <a:latin typeface="+mn-lt"/>
              </a:rPr>
              <a:t> = </a:t>
            </a:r>
            <a:r>
              <a:rPr lang="en-US" altLang="ko-KR" sz="1200" dirty="0" err="1">
                <a:latin typeface="+mn-lt"/>
              </a:rPr>
              <a:t>sess.run</a:t>
            </a:r>
            <a:r>
              <a:rPr lang="en-US" altLang="ko-KR" sz="1200" dirty="0">
                <a:latin typeface="+mn-lt"/>
              </a:rPr>
              <a:t>([</a:t>
            </a:r>
            <a:r>
              <a:rPr lang="en-US" altLang="ko-KR" sz="1200" dirty="0" err="1">
                <a:latin typeface="+mn-lt"/>
              </a:rPr>
              <a:t>train_D</a:t>
            </a:r>
            <a:r>
              <a:rPr lang="en-US" altLang="ko-KR" sz="1200" dirty="0">
                <a:latin typeface="+mn-lt"/>
              </a:rPr>
              <a:t>, </a:t>
            </a:r>
            <a:r>
              <a:rPr lang="en-US" altLang="ko-KR" sz="1200" dirty="0" err="1">
                <a:latin typeface="+mn-lt"/>
              </a:rPr>
              <a:t>loss_D</a:t>
            </a:r>
            <a:r>
              <a:rPr lang="en-US" altLang="ko-KR" sz="1200" dirty="0" smtClean="0">
                <a:latin typeface="+mn-lt"/>
              </a:rPr>
              <a:t>], </a:t>
            </a:r>
            <a:r>
              <a:rPr lang="en-US" altLang="ko-KR" sz="1200" dirty="0" err="1" smtClean="0">
                <a:latin typeface="+mn-lt"/>
              </a:rPr>
              <a:t>feed_dict</a:t>
            </a:r>
            <a:r>
              <a:rPr lang="en-US" altLang="ko-KR" sz="1200" dirty="0">
                <a:latin typeface="+mn-lt"/>
              </a:rPr>
              <a:t>={X: </a:t>
            </a:r>
            <a:r>
              <a:rPr lang="en-US" altLang="ko-KR" sz="1200" dirty="0" err="1">
                <a:latin typeface="+mn-lt"/>
              </a:rPr>
              <a:t>batch_xs</a:t>
            </a:r>
            <a:r>
              <a:rPr lang="en-US" altLang="ko-KR" sz="1200" dirty="0">
                <a:latin typeface="+mn-lt"/>
              </a:rPr>
              <a:t>, Z: noise})</a:t>
            </a:r>
          </a:p>
          <a:p>
            <a:r>
              <a:rPr lang="en-US" altLang="ko-KR" sz="1200" dirty="0" smtClean="0">
                <a:latin typeface="+mn-lt"/>
              </a:rPr>
              <a:t>          _, </a:t>
            </a:r>
            <a:r>
              <a:rPr lang="en-US" altLang="ko-KR" sz="1200" dirty="0" err="1">
                <a:latin typeface="+mn-lt"/>
              </a:rPr>
              <a:t>loss_val_G</a:t>
            </a:r>
            <a:r>
              <a:rPr lang="en-US" altLang="ko-KR" sz="1200" dirty="0">
                <a:latin typeface="+mn-lt"/>
              </a:rPr>
              <a:t> = </a:t>
            </a:r>
            <a:r>
              <a:rPr lang="en-US" altLang="ko-KR" sz="1200" dirty="0" err="1">
                <a:latin typeface="+mn-lt"/>
              </a:rPr>
              <a:t>sess.run</a:t>
            </a:r>
            <a:r>
              <a:rPr lang="en-US" altLang="ko-KR" sz="1200" dirty="0">
                <a:latin typeface="+mn-lt"/>
              </a:rPr>
              <a:t>([</a:t>
            </a:r>
            <a:r>
              <a:rPr lang="en-US" altLang="ko-KR" sz="1200" dirty="0" err="1">
                <a:latin typeface="+mn-lt"/>
              </a:rPr>
              <a:t>train_G</a:t>
            </a:r>
            <a:r>
              <a:rPr lang="en-US" altLang="ko-KR" sz="1200" dirty="0">
                <a:latin typeface="+mn-lt"/>
              </a:rPr>
              <a:t>, </a:t>
            </a:r>
            <a:r>
              <a:rPr lang="en-US" altLang="ko-KR" sz="1200" dirty="0" err="1">
                <a:latin typeface="+mn-lt"/>
              </a:rPr>
              <a:t>loss_G</a:t>
            </a:r>
            <a:r>
              <a:rPr lang="en-US" altLang="ko-KR" sz="1200" dirty="0" smtClean="0">
                <a:latin typeface="+mn-lt"/>
              </a:rPr>
              <a:t>], </a:t>
            </a:r>
            <a:r>
              <a:rPr lang="en-US" altLang="ko-KR" sz="1200" dirty="0" err="1" smtClean="0">
                <a:latin typeface="+mn-lt"/>
              </a:rPr>
              <a:t>feed_dict</a:t>
            </a:r>
            <a:r>
              <a:rPr lang="en-US" altLang="ko-KR" sz="1200" dirty="0">
                <a:latin typeface="+mn-lt"/>
              </a:rPr>
              <a:t>={Z: noise})</a:t>
            </a:r>
          </a:p>
          <a:p>
            <a:r>
              <a:rPr lang="en-US" altLang="ko-KR" sz="1200" dirty="0" smtClean="0">
                <a:latin typeface="+mn-lt"/>
              </a:rPr>
              <a:t>             </a:t>
            </a:r>
          </a:p>
          <a:p>
            <a:r>
              <a:rPr lang="en-US" altLang="ko-KR" sz="1200" dirty="0" smtClean="0">
                <a:latin typeface="+mn-lt"/>
              </a:rPr>
              <a:t>     print</a:t>
            </a:r>
            <a:r>
              <a:rPr lang="en-US" altLang="ko-KR" sz="1200" dirty="0">
                <a:latin typeface="+mn-lt"/>
              </a:rPr>
              <a:t>('Epoch:', '%04d' % </a:t>
            </a:r>
            <a:r>
              <a:rPr lang="en-US" altLang="ko-KR" sz="1200" dirty="0" err="1">
                <a:latin typeface="+mn-lt"/>
              </a:rPr>
              <a:t>epoch</a:t>
            </a:r>
            <a:r>
              <a:rPr lang="en-US" altLang="ko-KR" sz="1200" dirty="0" err="1" smtClean="0">
                <a:latin typeface="+mn-lt"/>
              </a:rPr>
              <a:t>,'D</a:t>
            </a:r>
            <a:r>
              <a:rPr lang="en-US" altLang="ko-KR" sz="1200" dirty="0" smtClean="0">
                <a:latin typeface="+mn-lt"/>
              </a:rPr>
              <a:t> </a:t>
            </a:r>
            <a:r>
              <a:rPr lang="en-US" altLang="ko-KR" sz="1200" dirty="0">
                <a:latin typeface="+mn-lt"/>
              </a:rPr>
              <a:t>loss: {:.4}'.format(</a:t>
            </a:r>
            <a:r>
              <a:rPr lang="en-US" altLang="ko-KR" sz="1200" dirty="0" err="1">
                <a:latin typeface="+mn-lt"/>
              </a:rPr>
              <a:t>loss_val_D</a:t>
            </a:r>
            <a:r>
              <a:rPr lang="en-US" altLang="ko-KR" sz="1200" dirty="0" smtClean="0">
                <a:latin typeface="+mn-lt"/>
              </a:rPr>
              <a:t>), 'G </a:t>
            </a:r>
            <a:r>
              <a:rPr lang="en-US" altLang="ko-KR" sz="1200" dirty="0">
                <a:latin typeface="+mn-lt"/>
              </a:rPr>
              <a:t>loss: {:.4}'.format(</a:t>
            </a:r>
            <a:r>
              <a:rPr lang="en-US" altLang="ko-KR" sz="1200" dirty="0" err="1">
                <a:latin typeface="+mn-lt"/>
              </a:rPr>
              <a:t>loss_val_G</a:t>
            </a:r>
            <a:r>
              <a:rPr lang="en-US" altLang="ko-KR" sz="1200" dirty="0">
                <a:latin typeface="+mn-lt"/>
              </a:rPr>
              <a:t>))</a:t>
            </a:r>
          </a:p>
          <a:p>
            <a:endParaRPr lang="en-US" altLang="ko-KR" sz="1200" dirty="0" smtClean="0">
              <a:latin typeface="+mn-lt"/>
            </a:endParaRPr>
          </a:p>
          <a:p>
            <a:r>
              <a:rPr lang="en-US" altLang="ko-KR" sz="1200" dirty="0" smtClean="0">
                <a:latin typeface="+mn-lt"/>
              </a:rPr>
              <a:t>     #</a:t>
            </a:r>
            <a:r>
              <a:rPr lang="ko-KR" altLang="en-US" sz="1200" dirty="0">
                <a:latin typeface="+mn-lt"/>
              </a:rPr>
              <a:t>학습이 되어가는 모습을 보기 위해 주기적으로 이미지를 생성하여 저장</a:t>
            </a:r>
          </a:p>
          <a:p>
            <a:r>
              <a:rPr lang="en-US" altLang="ko-KR" sz="1200" dirty="0" smtClean="0">
                <a:latin typeface="+mn-lt"/>
              </a:rPr>
              <a:t>     if </a:t>
            </a:r>
            <a:r>
              <a:rPr lang="en-US" altLang="ko-KR" sz="1200" dirty="0">
                <a:latin typeface="+mn-lt"/>
              </a:rPr>
              <a:t>epoch == 0 or (epoch + 1) % 10 == 0:</a:t>
            </a:r>
          </a:p>
          <a:p>
            <a:r>
              <a:rPr lang="en-US" altLang="ko-KR" sz="1200" dirty="0" smtClean="0">
                <a:latin typeface="+mn-lt"/>
              </a:rPr>
              <a:t>        </a:t>
            </a:r>
            <a:r>
              <a:rPr lang="en-US" altLang="ko-KR" sz="1200" dirty="0" err="1" smtClean="0">
                <a:latin typeface="+mn-lt"/>
              </a:rPr>
              <a:t>sample_size</a:t>
            </a:r>
            <a:r>
              <a:rPr lang="en-US" altLang="ko-KR" sz="1200" dirty="0" smtClean="0">
                <a:latin typeface="+mn-lt"/>
              </a:rPr>
              <a:t> </a:t>
            </a:r>
            <a:r>
              <a:rPr lang="en-US" altLang="ko-KR" sz="1200" dirty="0">
                <a:latin typeface="+mn-lt"/>
              </a:rPr>
              <a:t>= 10</a:t>
            </a:r>
          </a:p>
          <a:p>
            <a:r>
              <a:rPr lang="en-US" altLang="ko-KR" sz="1200" dirty="0" smtClean="0">
                <a:latin typeface="+mn-lt"/>
              </a:rPr>
              <a:t>        noise </a:t>
            </a:r>
            <a:r>
              <a:rPr lang="en-US" altLang="ko-KR" sz="1200" dirty="0">
                <a:latin typeface="+mn-lt"/>
              </a:rPr>
              <a:t>= </a:t>
            </a:r>
            <a:r>
              <a:rPr lang="en-US" altLang="ko-KR" sz="1200" dirty="0" err="1">
                <a:latin typeface="+mn-lt"/>
              </a:rPr>
              <a:t>get_noise</a:t>
            </a:r>
            <a:r>
              <a:rPr lang="en-US" altLang="ko-KR" sz="1200" dirty="0">
                <a:latin typeface="+mn-lt"/>
              </a:rPr>
              <a:t>(</a:t>
            </a:r>
            <a:r>
              <a:rPr lang="en-US" altLang="ko-KR" sz="1200" dirty="0" err="1">
                <a:latin typeface="+mn-lt"/>
              </a:rPr>
              <a:t>sample_size</a:t>
            </a:r>
            <a:r>
              <a:rPr lang="en-US" altLang="ko-KR" sz="1200" dirty="0">
                <a:latin typeface="+mn-lt"/>
              </a:rPr>
              <a:t>, </a:t>
            </a:r>
            <a:r>
              <a:rPr lang="en-US" altLang="ko-KR" sz="1200" dirty="0" err="1">
                <a:latin typeface="+mn-lt"/>
              </a:rPr>
              <a:t>n_noise</a:t>
            </a:r>
            <a:r>
              <a:rPr lang="en-US" altLang="ko-KR" sz="1200" dirty="0">
                <a:latin typeface="+mn-lt"/>
              </a:rPr>
              <a:t>)</a:t>
            </a:r>
          </a:p>
          <a:p>
            <a:r>
              <a:rPr lang="en-US" altLang="ko-KR" sz="1200" dirty="0" smtClean="0">
                <a:latin typeface="+mn-lt"/>
              </a:rPr>
              <a:t>        samples </a:t>
            </a:r>
            <a:r>
              <a:rPr lang="en-US" altLang="ko-KR" sz="1200" dirty="0">
                <a:latin typeface="+mn-lt"/>
              </a:rPr>
              <a:t>= </a:t>
            </a:r>
            <a:r>
              <a:rPr lang="en-US" altLang="ko-KR" sz="1200" dirty="0" err="1">
                <a:latin typeface="+mn-lt"/>
              </a:rPr>
              <a:t>sess.run</a:t>
            </a:r>
            <a:r>
              <a:rPr lang="en-US" altLang="ko-KR" sz="1200" dirty="0">
                <a:latin typeface="+mn-lt"/>
              </a:rPr>
              <a:t>(G, </a:t>
            </a:r>
            <a:r>
              <a:rPr lang="en-US" altLang="ko-KR" sz="1200" dirty="0" err="1">
                <a:latin typeface="+mn-lt"/>
              </a:rPr>
              <a:t>feed_dict</a:t>
            </a:r>
            <a:r>
              <a:rPr lang="en-US" altLang="ko-KR" sz="1200" dirty="0">
                <a:latin typeface="+mn-lt"/>
              </a:rPr>
              <a:t>={Z: noise})</a:t>
            </a:r>
          </a:p>
          <a:p>
            <a:endParaRPr lang="en-US" altLang="ko-KR" sz="1200" dirty="0" smtClean="0">
              <a:latin typeface="+mn-lt"/>
            </a:endParaRPr>
          </a:p>
          <a:p>
            <a:r>
              <a:rPr lang="en-US" altLang="ko-KR" sz="1200" dirty="0">
                <a:latin typeface="+mn-lt"/>
              </a:rPr>
              <a:t> </a:t>
            </a:r>
            <a:r>
              <a:rPr lang="en-US" altLang="ko-KR" sz="1200" dirty="0" smtClean="0">
                <a:latin typeface="+mn-lt"/>
              </a:rPr>
              <a:t>       fig</a:t>
            </a:r>
            <a:r>
              <a:rPr lang="en-US" altLang="ko-KR" sz="1200" dirty="0">
                <a:latin typeface="+mn-lt"/>
              </a:rPr>
              <a:t>, ax = </a:t>
            </a:r>
            <a:r>
              <a:rPr lang="en-US" altLang="ko-KR" sz="1200" dirty="0" err="1">
                <a:latin typeface="+mn-lt"/>
              </a:rPr>
              <a:t>plt.subplots</a:t>
            </a:r>
            <a:r>
              <a:rPr lang="en-US" altLang="ko-KR" sz="1200" dirty="0">
                <a:latin typeface="+mn-lt"/>
              </a:rPr>
              <a:t>(1, </a:t>
            </a:r>
            <a:r>
              <a:rPr lang="en-US" altLang="ko-KR" sz="1200" dirty="0" err="1">
                <a:latin typeface="+mn-lt"/>
              </a:rPr>
              <a:t>sample_size</a:t>
            </a:r>
            <a:r>
              <a:rPr lang="en-US" altLang="ko-KR" sz="1200" dirty="0">
                <a:latin typeface="+mn-lt"/>
              </a:rPr>
              <a:t>, </a:t>
            </a:r>
            <a:r>
              <a:rPr lang="en-US" altLang="ko-KR" sz="1200" dirty="0" err="1">
                <a:latin typeface="+mn-lt"/>
              </a:rPr>
              <a:t>figsize</a:t>
            </a:r>
            <a:r>
              <a:rPr lang="en-US" altLang="ko-KR" sz="1200" dirty="0">
                <a:latin typeface="+mn-lt"/>
              </a:rPr>
              <a:t>=(</a:t>
            </a:r>
            <a:r>
              <a:rPr lang="en-US" altLang="ko-KR" sz="1200" dirty="0" err="1">
                <a:latin typeface="+mn-lt"/>
              </a:rPr>
              <a:t>sample_size</a:t>
            </a:r>
            <a:r>
              <a:rPr lang="en-US" altLang="ko-KR" sz="1200" dirty="0">
                <a:latin typeface="+mn-lt"/>
              </a:rPr>
              <a:t>, 1))</a:t>
            </a:r>
          </a:p>
          <a:p>
            <a:r>
              <a:rPr lang="en-US" altLang="ko-KR" sz="1200" dirty="0" smtClean="0">
                <a:latin typeface="+mn-lt"/>
              </a:rPr>
              <a:t>        for </a:t>
            </a:r>
            <a:r>
              <a:rPr lang="en-US" altLang="ko-KR" sz="1200" dirty="0" err="1">
                <a:latin typeface="+mn-lt"/>
              </a:rPr>
              <a:t>i</a:t>
            </a:r>
            <a:r>
              <a:rPr lang="en-US" altLang="ko-KR" sz="1200" dirty="0">
                <a:latin typeface="+mn-lt"/>
              </a:rPr>
              <a:t> in range(</a:t>
            </a:r>
            <a:r>
              <a:rPr lang="en-US" altLang="ko-KR" sz="1200" dirty="0" err="1">
                <a:latin typeface="+mn-lt"/>
              </a:rPr>
              <a:t>sample_size</a:t>
            </a:r>
            <a:r>
              <a:rPr lang="en-US" altLang="ko-KR" sz="1200" dirty="0">
                <a:latin typeface="+mn-lt"/>
              </a:rPr>
              <a:t>):</a:t>
            </a:r>
          </a:p>
          <a:p>
            <a:r>
              <a:rPr lang="en-US" altLang="ko-KR" sz="1200" dirty="0" smtClean="0">
                <a:latin typeface="+mn-lt"/>
              </a:rPr>
              <a:t>             ax[</a:t>
            </a:r>
            <a:r>
              <a:rPr lang="en-US" altLang="ko-KR" sz="1200" dirty="0" err="1" smtClean="0">
                <a:latin typeface="+mn-lt"/>
              </a:rPr>
              <a:t>i</a:t>
            </a:r>
            <a:r>
              <a:rPr lang="en-US" altLang="ko-KR" sz="1200" dirty="0">
                <a:latin typeface="+mn-lt"/>
              </a:rPr>
              <a:t>].</a:t>
            </a:r>
            <a:r>
              <a:rPr lang="en-US" altLang="ko-KR" sz="1200" dirty="0" err="1">
                <a:latin typeface="+mn-lt"/>
              </a:rPr>
              <a:t>set_axis_off</a:t>
            </a:r>
            <a:r>
              <a:rPr lang="en-US" altLang="ko-KR" sz="1200" dirty="0">
                <a:latin typeface="+mn-lt"/>
              </a:rPr>
              <a:t>()</a:t>
            </a:r>
          </a:p>
          <a:p>
            <a:r>
              <a:rPr lang="en-US" altLang="ko-KR" sz="1200" dirty="0" smtClean="0">
                <a:latin typeface="+mn-lt"/>
              </a:rPr>
              <a:t>             ax[</a:t>
            </a:r>
            <a:r>
              <a:rPr lang="en-US" altLang="ko-KR" sz="1200" dirty="0" err="1" smtClean="0">
                <a:latin typeface="+mn-lt"/>
              </a:rPr>
              <a:t>i</a:t>
            </a:r>
            <a:r>
              <a:rPr lang="en-US" altLang="ko-KR" sz="1200" dirty="0">
                <a:latin typeface="+mn-lt"/>
              </a:rPr>
              <a:t>].</a:t>
            </a:r>
            <a:r>
              <a:rPr lang="en-US" altLang="ko-KR" sz="1200" dirty="0" err="1">
                <a:latin typeface="+mn-lt"/>
              </a:rPr>
              <a:t>imshow</a:t>
            </a:r>
            <a:r>
              <a:rPr lang="en-US" altLang="ko-KR" sz="1200" dirty="0">
                <a:latin typeface="+mn-lt"/>
              </a:rPr>
              <a:t>(</a:t>
            </a:r>
            <a:r>
              <a:rPr lang="en-US" altLang="ko-KR" sz="1200" dirty="0" err="1">
                <a:latin typeface="+mn-lt"/>
              </a:rPr>
              <a:t>np.reshape</a:t>
            </a:r>
            <a:r>
              <a:rPr lang="en-US" altLang="ko-KR" sz="1200" dirty="0">
                <a:latin typeface="+mn-lt"/>
              </a:rPr>
              <a:t>(samples[</a:t>
            </a:r>
            <a:r>
              <a:rPr lang="en-US" altLang="ko-KR" sz="1200" dirty="0" err="1">
                <a:latin typeface="+mn-lt"/>
              </a:rPr>
              <a:t>i</a:t>
            </a:r>
            <a:r>
              <a:rPr lang="en-US" altLang="ko-KR" sz="1200" dirty="0">
                <a:latin typeface="+mn-lt"/>
              </a:rPr>
              <a:t>], (28, 28)))</a:t>
            </a:r>
          </a:p>
          <a:p>
            <a:r>
              <a:rPr lang="en-US" altLang="ko-KR" sz="1200" dirty="0" smtClean="0">
                <a:latin typeface="+mn-lt"/>
              </a:rPr>
              <a:t>        </a:t>
            </a:r>
            <a:r>
              <a:rPr lang="en-US" altLang="ko-KR" sz="1200" dirty="0" err="1" smtClean="0">
                <a:latin typeface="+mn-lt"/>
              </a:rPr>
              <a:t>plt.savefig</a:t>
            </a:r>
            <a:r>
              <a:rPr lang="en-US" altLang="ko-KR" sz="1200" dirty="0">
                <a:latin typeface="+mn-lt"/>
              </a:rPr>
              <a:t>('samples/{}.</a:t>
            </a:r>
            <a:r>
              <a:rPr lang="en-US" altLang="ko-KR" sz="1200" dirty="0" err="1">
                <a:latin typeface="+mn-lt"/>
              </a:rPr>
              <a:t>png</a:t>
            </a:r>
            <a:r>
              <a:rPr lang="en-US" altLang="ko-KR" sz="1200" dirty="0">
                <a:latin typeface="+mn-lt"/>
              </a:rPr>
              <a:t>'.format(</a:t>
            </a:r>
            <a:r>
              <a:rPr lang="en-US" altLang="ko-KR" sz="1200" dirty="0" err="1">
                <a:latin typeface="+mn-lt"/>
              </a:rPr>
              <a:t>str</a:t>
            </a:r>
            <a:r>
              <a:rPr lang="en-US" altLang="ko-KR" sz="1200" dirty="0">
                <a:latin typeface="+mn-lt"/>
              </a:rPr>
              <a:t>(epoch).</a:t>
            </a:r>
            <a:r>
              <a:rPr lang="en-US" altLang="ko-KR" sz="1200" dirty="0" err="1">
                <a:latin typeface="+mn-lt"/>
              </a:rPr>
              <a:t>zfill</a:t>
            </a:r>
            <a:r>
              <a:rPr lang="en-US" altLang="ko-KR" sz="1200" dirty="0">
                <a:latin typeface="+mn-lt"/>
              </a:rPr>
              <a:t>(3)), </a:t>
            </a:r>
            <a:r>
              <a:rPr lang="en-US" altLang="ko-KR" sz="1200" dirty="0" err="1">
                <a:latin typeface="+mn-lt"/>
              </a:rPr>
              <a:t>bbox_inches</a:t>
            </a:r>
            <a:r>
              <a:rPr lang="en-US" altLang="ko-KR" sz="1200" dirty="0">
                <a:latin typeface="+mn-lt"/>
              </a:rPr>
              <a:t>='tight')</a:t>
            </a:r>
          </a:p>
          <a:p>
            <a:r>
              <a:rPr lang="en-US" altLang="ko-KR" sz="1200" dirty="0" smtClean="0">
                <a:latin typeface="+mn-lt"/>
              </a:rPr>
              <a:t>        </a:t>
            </a:r>
            <a:r>
              <a:rPr lang="en-US" altLang="ko-KR" sz="1200" dirty="0" err="1" smtClean="0">
                <a:latin typeface="+mn-lt"/>
              </a:rPr>
              <a:t>plt.close</a:t>
            </a:r>
            <a:r>
              <a:rPr lang="en-US" altLang="ko-KR" sz="1200" dirty="0" smtClean="0">
                <a:latin typeface="+mn-lt"/>
              </a:rPr>
              <a:t>(fig</a:t>
            </a:r>
            <a:r>
              <a:rPr lang="en-US" altLang="ko-KR" sz="1200" dirty="0">
                <a:latin typeface="+mn-lt"/>
              </a:rPr>
              <a:t>)</a:t>
            </a:r>
          </a:p>
          <a:p>
            <a:r>
              <a:rPr lang="en-US" altLang="ko-KR" sz="1200" dirty="0" smtClean="0">
                <a:latin typeface="+mn-lt"/>
              </a:rPr>
              <a:t>        print</a:t>
            </a:r>
            <a:r>
              <a:rPr lang="en-US" altLang="ko-KR" sz="1200" dirty="0">
                <a:latin typeface="+mn-lt"/>
              </a:rPr>
              <a:t>('</a:t>
            </a:r>
            <a:r>
              <a:rPr lang="ko-KR" altLang="en-US" sz="1200" dirty="0">
                <a:latin typeface="+mn-lt"/>
              </a:rPr>
              <a:t>최적화 완료</a:t>
            </a:r>
            <a:r>
              <a:rPr lang="en-US" altLang="ko-KR" sz="1200" dirty="0" smtClean="0">
                <a:latin typeface="+mn-lt"/>
              </a:rPr>
              <a:t>!')</a:t>
            </a:r>
          </a:p>
          <a:p>
            <a:endParaRPr lang="ko-KR" alt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3540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4000" dirty="0" smtClean="0"/>
              <a:t> GAN: Generative Adversarial Networks</a:t>
            </a:r>
            <a:r>
              <a:rPr lang="ko-KR" altLang="en-US" sz="4000" dirty="0" smtClean="0"/>
              <a:t> </a:t>
            </a:r>
            <a:endParaRPr lang="en-US" altLang="ko-KR" sz="4000" dirty="0"/>
          </a:p>
          <a:p>
            <a:pPr marL="0" indent="0">
              <a:buNone/>
              <a:defRPr/>
            </a:pPr>
            <a:endParaRPr lang="en-US" altLang="ko-KR" sz="16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71021" y="6474811"/>
            <a:ext cx="719138" cy="260350"/>
          </a:xfrm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/>
            <a:fld id="{AD213DCA-3629-4B8E-B0DC-7B340E906BD1}" type="slidenum">
              <a:rPr lang="en-US" altLang="ko-KR" sz="1400">
                <a:solidFill>
                  <a:srgbClr val="0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pPr eaLnBrk="1" hangingPunct="1"/>
              <a:t>3</a:t>
            </a:fld>
            <a:endParaRPr lang="en-US" altLang="ko-KR" sz="1400" dirty="0">
              <a:solidFill>
                <a:srgbClr val="00000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991710" y="2035282"/>
            <a:ext cx="1251751" cy="1571348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6329" y="1566952"/>
            <a:ext cx="8540319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1F4E79"/>
                </a:solidFill>
              </a:rPr>
              <a:t>• </a:t>
            </a:r>
            <a:r>
              <a:rPr lang="en-US" altLang="ko-KR" sz="2000" b="1" dirty="0" smtClean="0">
                <a:solidFill>
                  <a:srgbClr val="1F4E79"/>
                </a:solidFill>
                <a:latin typeface="+mn-lt"/>
              </a:rPr>
              <a:t>We’ve </a:t>
            </a:r>
            <a:r>
              <a:rPr lang="en-US" altLang="ko-KR" sz="2000" b="1" dirty="0">
                <a:solidFill>
                  <a:srgbClr val="1F4E79"/>
                </a:solidFill>
                <a:latin typeface="+mn-lt"/>
              </a:rPr>
              <a:t>only seen discriminative models so far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+mn-lt"/>
              </a:rPr>
              <a:t>   - Given </a:t>
            </a:r>
            <a:r>
              <a:rPr lang="en-US" altLang="ko-KR" dirty="0">
                <a:solidFill>
                  <a:srgbClr val="000000"/>
                </a:solidFill>
                <a:latin typeface="+mn-lt"/>
              </a:rPr>
              <a:t>an image </a:t>
            </a:r>
            <a:r>
              <a:rPr lang="en-US" altLang="ko-KR" b="1" dirty="0">
                <a:solidFill>
                  <a:srgbClr val="000000"/>
                </a:solidFill>
                <a:latin typeface="+mn-lt"/>
              </a:rPr>
              <a:t>X</a:t>
            </a:r>
            <a:r>
              <a:rPr lang="en-US" altLang="ko-KR" dirty="0">
                <a:solidFill>
                  <a:srgbClr val="000000"/>
                </a:solidFill>
                <a:latin typeface="+mn-lt"/>
              </a:rPr>
              <a:t>, predict a label </a:t>
            </a:r>
            <a:r>
              <a:rPr lang="en-US" altLang="ko-KR" b="1" dirty="0">
                <a:solidFill>
                  <a:srgbClr val="000000"/>
                </a:solidFill>
                <a:latin typeface="+mn-lt"/>
              </a:rPr>
              <a:t>Y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+mn-lt"/>
              </a:rPr>
              <a:t>   - Estimates </a:t>
            </a:r>
            <a:r>
              <a:rPr lang="en-US" altLang="ko-KR" b="1" dirty="0">
                <a:solidFill>
                  <a:srgbClr val="000000"/>
                </a:solidFill>
                <a:latin typeface="+mn-lt"/>
              </a:rPr>
              <a:t>P(Y|X)</a:t>
            </a:r>
          </a:p>
          <a:p>
            <a:endParaRPr lang="en-US" altLang="ko-KR" dirty="0" smtClean="0">
              <a:solidFill>
                <a:srgbClr val="1F4E79"/>
              </a:solidFill>
              <a:latin typeface="+mn-lt"/>
            </a:endParaRPr>
          </a:p>
          <a:p>
            <a:r>
              <a:rPr lang="en-US" altLang="ko-KR" sz="2000" dirty="0" smtClean="0">
                <a:solidFill>
                  <a:srgbClr val="1F4E79"/>
                </a:solidFill>
                <a:latin typeface="+mn-lt"/>
              </a:rPr>
              <a:t>• </a:t>
            </a:r>
            <a:r>
              <a:rPr lang="en-US" altLang="ko-KR" sz="2000" b="1" dirty="0">
                <a:solidFill>
                  <a:srgbClr val="1F4E79"/>
                </a:solidFill>
                <a:latin typeface="+mn-lt"/>
              </a:rPr>
              <a:t>Discriminative models have several key limitations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+mn-lt"/>
              </a:rPr>
              <a:t>   - Can’t </a:t>
            </a:r>
            <a:r>
              <a:rPr lang="en-US" altLang="ko-KR" dirty="0">
                <a:solidFill>
                  <a:srgbClr val="000000"/>
                </a:solidFill>
                <a:latin typeface="+mn-lt"/>
              </a:rPr>
              <a:t>model </a:t>
            </a:r>
            <a:r>
              <a:rPr lang="en-US" altLang="ko-KR" b="1" dirty="0">
                <a:solidFill>
                  <a:srgbClr val="000000"/>
                </a:solidFill>
                <a:latin typeface="+mn-lt"/>
              </a:rPr>
              <a:t>P(X)</a:t>
            </a:r>
            <a:r>
              <a:rPr lang="en-US" altLang="ko-KR" dirty="0">
                <a:solidFill>
                  <a:srgbClr val="000000"/>
                </a:solidFill>
                <a:latin typeface="+mn-lt"/>
              </a:rPr>
              <a:t>, i.e. the probability of seeing a certain image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+mn-lt"/>
              </a:rPr>
              <a:t>   - </a:t>
            </a:r>
            <a:r>
              <a:rPr lang="en-US" altLang="ko-KR" dirty="0">
                <a:solidFill>
                  <a:srgbClr val="000000"/>
                </a:solidFill>
                <a:latin typeface="+mn-lt"/>
              </a:rPr>
              <a:t>Thus, can’t sample from </a:t>
            </a:r>
            <a:r>
              <a:rPr lang="en-US" altLang="ko-KR" b="1" dirty="0">
                <a:solidFill>
                  <a:srgbClr val="000000"/>
                </a:solidFill>
                <a:latin typeface="+mn-lt"/>
              </a:rPr>
              <a:t>P(X)</a:t>
            </a:r>
            <a:r>
              <a:rPr lang="en-US" altLang="ko-KR" dirty="0">
                <a:solidFill>
                  <a:srgbClr val="000000"/>
                </a:solidFill>
                <a:latin typeface="+mn-lt"/>
              </a:rPr>
              <a:t>, i.e. </a:t>
            </a:r>
            <a:r>
              <a:rPr lang="en-US" altLang="ko-KR" b="1" dirty="0">
                <a:solidFill>
                  <a:srgbClr val="FF0000"/>
                </a:solidFill>
                <a:latin typeface="+mn-lt"/>
              </a:rPr>
              <a:t>can’t generate new images</a:t>
            </a:r>
          </a:p>
          <a:p>
            <a:endParaRPr lang="en-US" altLang="ko-KR" dirty="0" smtClean="0">
              <a:solidFill>
                <a:srgbClr val="1F4E79"/>
              </a:solidFill>
              <a:latin typeface="+mn-lt"/>
            </a:endParaRPr>
          </a:p>
          <a:p>
            <a:r>
              <a:rPr lang="en-US" altLang="ko-KR" sz="2000" dirty="0" smtClean="0">
                <a:solidFill>
                  <a:srgbClr val="1F4E79"/>
                </a:solidFill>
                <a:latin typeface="+mn-lt"/>
              </a:rPr>
              <a:t>• </a:t>
            </a:r>
            <a:r>
              <a:rPr lang="en-US" altLang="ko-KR" sz="2000" b="1" dirty="0">
                <a:solidFill>
                  <a:srgbClr val="1F4E79"/>
                </a:solidFill>
                <a:latin typeface="+mn-lt"/>
              </a:rPr>
              <a:t>Generative models (in general) cope with all of above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+mn-lt"/>
              </a:rPr>
              <a:t>   - </a:t>
            </a:r>
            <a:r>
              <a:rPr lang="en-US" altLang="ko-KR" dirty="0">
                <a:solidFill>
                  <a:srgbClr val="000000"/>
                </a:solidFill>
                <a:latin typeface="+mn-lt"/>
              </a:rPr>
              <a:t>Can model </a:t>
            </a:r>
            <a:r>
              <a:rPr lang="en-US" altLang="ko-KR" b="1" dirty="0">
                <a:solidFill>
                  <a:srgbClr val="000000"/>
                </a:solidFill>
                <a:latin typeface="+mn-lt"/>
              </a:rPr>
              <a:t>P(X)</a:t>
            </a:r>
          </a:p>
          <a:p>
            <a:r>
              <a:rPr lang="en-US" altLang="ko-KR" dirty="0" smtClean="0">
                <a:solidFill>
                  <a:srgbClr val="000000"/>
                </a:solidFill>
                <a:latin typeface="+mn-lt"/>
              </a:rPr>
              <a:t>   - </a:t>
            </a:r>
            <a:r>
              <a:rPr lang="en-US" altLang="ko-KR" dirty="0">
                <a:solidFill>
                  <a:srgbClr val="000000"/>
                </a:solidFill>
                <a:latin typeface="+mn-lt"/>
              </a:rPr>
              <a:t>Can generate new images</a:t>
            </a:r>
            <a:endParaRPr lang="ko-KR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4509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4000" dirty="0" smtClean="0"/>
              <a:t> GAN: Generative Adversarial Networks</a:t>
            </a:r>
            <a:r>
              <a:rPr lang="ko-KR" altLang="en-US" sz="4000" dirty="0" smtClean="0"/>
              <a:t> </a:t>
            </a:r>
            <a:endParaRPr lang="en-US" altLang="ko-KR" sz="4000" dirty="0" smtClean="0"/>
          </a:p>
          <a:p>
            <a:pPr marL="0" indent="0">
              <a:buNone/>
              <a:defRPr/>
            </a:pPr>
            <a:r>
              <a:rPr lang="ko-KR" altLang="en-US" sz="2800" dirty="0" smtClean="0"/>
              <a:t>   </a:t>
            </a:r>
            <a:endParaRPr lang="en-US" altLang="ko-KR" sz="2800" dirty="0" smtClean="0"/>
          </a:p>
          <a:p>
            <a:pPr marL="0" indent="0">
              <a:buNone/>
              <a:defRPr/>
            </a:pPr>
            <a:r>
              <a:rPr lang="en-US" altLang="ko-KR" sz="2800" dirty="0"/>
              <a:t> </a:t>
            </a:r>
            <a:r>
              <a:rPr lang="en-US" altLang="ko-KR" sz="2800" dirty="0" smtClean="0"/>
              <a:t>  </a:t>
            </a:r>
            <a:r>
              <a:rPr lang="ko-KR" altLang="en-US" sz="2800" dirty="0" smtClean="0"/>
              <a:t>같이 생각해 봅시다</a:t>
            </a:r>
            <a:r>
              <a:rPr lang="en-US" altLang="ko-KR" sz="2800" dirty="0" smtClean="0"/>
              <a:t>……</a:t>
            </a:r>
            <a:endParaRPr lang="en-US" altLang="ko-KR" sz="2800" dirty="0"/>
          </a:p>
          <a:p>
            <a:pPr marL="0" indent="0">
              <a:buNone/>
              <a:defRPr/>
            </a:pPr>
            <a:endParaRPr lang="en-US" altLang="ko-KR" sz="16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71021" y="6474811"/>
            <a:ext cx="719138" cy="260350"/>
          </a:xfrm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/>
            <a:fld id="{AD213DCA-3629-4B8E-B0DC-7B340E906BD1}" type="slidenum">
              <a:rPr lang="en-US" altLang="ko-KR" sz="1400">
                <a:solidFill>
                  <a:srgbClr val="0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pPr eaLnBrk="1" hangingPunct="1"/>
              <a:t>4</a:t>
            </a:fld>
            <a:endParaRPr lang="en-US" altLang="ko-KR" sz="1400" dirty="0">
              <a:solidFill>
                <a:srgbClr val="00000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991710" y="2035282"/>
            <a:ext cx="1251751" cy="1571348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01840" y="2035282"/>
            <a:ext cx="854031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+mn-lt"/>
                <a:ea typeface="+mn-ea"/>
              </a:rPr>
              <a:t>• </a:t>
            </a:r>
            <a:r>
              <a:rPr lang="ko-KR" altLang="en-US" b="1" dirty="0">
                <a:solidFill>
                  <a:srgbClr val="0000FF"/>
                </a:solidFill>
                <a:latin typeface="+mn-lt"/>
                <a:ea typeface="+mn-ea"/>
              </a:rPr>
              <a:t>일단</a:t>
            </a:r>
            <a:r>
              <a:rPr lang="en-US" altLang="ko-KR" b="1" dirty="0">
                <a:solidFill>
                  <a:srgbClr val="0000FF"/>
                </a:solidFill>
                <a:latin typeface="+mn-lt"/>
                <a:ea typeface="+mn-ea"/>
              </a:rPr>
              <a:t>, </a:t>
            </a:r>
            <a:r>
              <a:rPr lang="ko-KR" altLang="en-US" b="1" dirty="0" smtClean="0">
                <a:solidFill>
                  <a:srgbClr val="0000FF"/>
                </a:solidFill>
                <a:latin typeface="+mn-lt"/>
                <a:ea typeface="+mn-ea"/>
              </a:rPr>
              <a:t>확률분포의 </a:t>
            </a:r>
            <a:r>
              <a:rPr lang="ko-KR" altLang="en-US" b="1" dirty="0">
                <a:solidFill>
                  <a:srgbClr val="0000FF"/>
                </a:solidFill>
                <a:latin typeface="+mn-lt"/>
                <a:ea typeface="+mn-ea"/>
              </a:rPr>
              <a:t>개념을 확실히 알고 </a:t>
            </a:r>
            <a:r>
              <a:rPr lang="ko-KR" altLang="en-US" b="1" dirty="0" smtClean="0">
                <a:solidFill>
                  <a:srgbClr val="0000FF"/>
                </a:solidFill>
                <a:latin typeface="+mn-lt"/>
                <a:ea typeface="+mn-ea"/>
              </a:rPr>
              <a:t>가야 함</a:t>
            </a:r>
            <a:r>
              <a:rPr lang="en-US" altLang="ko-KR" b="1" dirty="0" smtClean="0">
                <a:solidFill>
                  <a:srgbClr val="0000FF"/>
                </a:solidFill>
                <a:latin typeface="+mn-lt"/>
                <a:ea typeface="+mn-ea"/>
              </a:rPr>
              <a:t>. </a:t>
            </a:r>
          </a:p>
          <a:p>
            <a:endParaRPr lang="en-US" altLang="ko-KR" b="1" dirty="0" smtClean="0">
              <a:latin typeface="+mn-lt"/>
              <a:ea typeface="+mn-ea"/>
            </a:endParaRPr>
          </a:p>
          <a:p>
            <a:r>
              <a:rPr lang="en-US" altLang="ko-KR" sz="1200" b="1" dirty="0">
                <a:latin typeface="+mn-lt"/>
                <a:ea typeface="+mn-ea"/>
              </a:rPr>
              <a:t> </a:t>
            </a:r>
            <a:r>
              <a:rPr lang="en-US" altLang="ko-KR" sz="1200" b="1" dirty="0" smtClean="0">
                <a:latin typeface="+mn-lt"/>
                <a:ea typeface="+mn-ea"/>
              </a:rPr>
              <a:t> - </a:t>
            </a:r>
            <a:r>
              <a:rPr lang="ko-KR" altLang="en-US" sz="1200" b="1" dirty="0" smtClean="0">
                <a:latin typeface="+mn-lt"/>
                <a:ea typeface="+mn-ea"/>
              </a:rPr>
              <a:t>우리가 생성모델에서 다루고자 </a:t>
            </a:r>
            <a:r>
              <a:rPr lang="ko-KR" altLang="en-US" sz="1200" b="1" dirty="0">
                <a:latin typeface="+mn-lt"/>
                <a:ea typeface="+mn-ea"/>
              </a:rPr>
              <a:t>하는 모든 데이터는 확률분포를 가지고 있는 랜덤변수</a:t>
            </a:r>
            <a:r>
              <a:rPr lang="en-US" altLang="ko-KR" sz="1200" b="1" dirty="0">
                <a:latin typeface="+mn-lt"/>
                <a:ea typeface="+mn-ea"/>
              </a:rPr>
              <a:t>(Random Variable)</a:t>
            </a:r>
            <a:r>
              <a:rPr lang="ko-KR" altLang="en-US" sz="1200" b="1" dirty="0" smtClean="0">
                <a:latin typeface="+mn-lt"/>
                <a:ea typeface="+mn-ea"/>
              </a:rPr>
              <a:t>이다</a:t>
            </a:r>
            <a:r>
              <a:rPr lang="en-US" altLang="ko-KR" sz="1200" b="1" dirty="0" smtClean="0">
                <a:latin typeface="+mn-lt"/>
                <a:ea typeface="+mn-ea"/>
              </a:rPr>
              <a:t>. </a:t>
            </a:r>
          </a:p>
          <a:p>
            <a:endParaRPr lang="en-US" altLang="ko-KR" sz="1200" b="1" dirty="0" smtClean="0">
              <a:latin typeface="+mn-lt"/>
              <a:ea typeface="+mn-ea"/>
            </a:endParaRPr>
          </a:p>
          <a:p>
            <a:r>
              <a:rPr lang="ko-KR" altLang="en-US" sz="1200" b="1" dirty="0" smtClean="0">
                <a:latin typeface="+mn-lt"/>
                <a:ea typeface="+mn-ea"/>
              </a:rPr>
              <a:t>  </a:t>
            </a:r>
            <a:r>
              <a:rPr lang="en-US" altLang="ko-KR" sz="1200" b="1" dirty="0" smtClean="0">
                <a:latin typeface="+mn-lt"/>
                <a:ea typeface="+mn-ea"/>
              </a:rPr>
              <a:t>- </a:t>
            </a:r>
            <a:r>
              <a:rPr lang="ko-KR" altLang="en-US" sz="1200" b="1" dirty="0" smtClean="0">
                <a:latin typeface="+mn-lt"/>
                <a:ea typeface="+mn-ea"/>
              </a:rPr>
              <a:t>가령 </a:t>
            </a:r>
            <a:r>
              <a:rPr lang="en-US" altLang="ko-KR" sz="1200" b="1" dirty="0">
                <a:latin typeface="+mn-lt"/>
                <a:ea typeface="+mn-ea"/>
              </a:rPr>
              <a:t>2</a:t>
            </a:r>
            <a:r>
              <a:rPr lang="ko-KR" altLang="en-US" sz="1200" b="1" dirty="0">
                <a:latin typeface="+mn-lt"/>
                <a:ea typeface="+mn-ea"/>
              </a:rPr>
              <a:t>차 방정식에서 미지 수 </a:t>
            </a:r>
            <a:r>
              <a:rPr lang="en-US" altLang="ko-KR" sz="1200" b="1" dirty="0">
                <a:latin typeface="+mn-lt"/>
                <a:ea typeface="+mn-ea"/>
              </a:rPr>
              <a:t>X</a:t>
            </a:r>
            <a:r>
              <a:rPr lang="ko-KR" altLang="en-US" sz="1200" b="1" dirty="0">
                <a:latin typeface="+mn-lt"/>
                <a:ea typeface="+mn-ea"/>
              </a:rPr>
              <a:t>를 변수라 부르고</a:t>
            </a:r>
            <a:r>
              <a:rPr lang="en-US" altLang="ko-KR" sz="1200" b="1" dirty="0">
                <a:latin typeface="+mn-lt"/>
                <a:ea typeface="+mn-ea"/>
              </a:rPr>
              <a:t>, </a:t>
            </a:r>
            <a:r>
              <a:rPr lang="ko-KR" altLang="en-US" sz="1200" b="1" dirty="0">
                <a:latin typeface="+mn-lt"/>
                <a:ea typeface="+mn-ea"/>
              </a:rPr>
              <a:t>이를 대입해 방정식을 풀면 미지수 </a:t>
            </a:r>
            <a:r>
              <a:rPr lang="en-US" altLang="ko-KR" sz="1200" b="1" dirty="0">
                <a:latin typeface="+mn-lt"/>
                <a:ea typeface="+mn-ea"/>
              </a:rPr>
              <a:t>X</a:t>
            </a:r>
            <a:r>
              <a:rPr lang="ko-KR" altLang="en-US" sz="1200" b="1" dirty="0">
                <a:latin typeface="+mn-lt"/>
                <a:ea typeface="+mn-ea"/>
              </a:rPr>
              <a:t>는 특정한 수가 </a:t>
            </a:r>
            <a:r>
              <a:rPr lang="ko-KR" altLang="en-US" sz="1200" b="1" dirty="0" smtClean="0">
                <a:latin typeface="+mn-lt"/>
                <a:ea typeface="+mn-ea"/>
              </a:rPr>
              <a:t>된다</a:t>
            </a:r>
            <a:r>
              <a:rPr lang="en-US" altLang="ko-KR" sz="1200" b="1" dirty="0" smtClean="0">
                <a:latin typeface="+mn-lt"/>
                <a:ea typeface="+mn-ea"/>
              </a:rPr>
              <a:t>.  </a:t>
            </a:r>
            <a:r>
              <a:rPr lang="ko-KR" altLang="en-US" sz="1200" b="1" dirty="0" smtClean="0">
                <a:latin typeface="+mn-lt"/>
                <a:ea typeface="+mn-ea"/>
              </a:rPr>
              <a:t>그러나</a:t>
            </a:r>
            <a:r>
              <a:rPr lang="en-US" altLang="ko-KR" sz="1200" b="1" dirty="0">
                <a:latin typeface="+mn-lt"/>
                <a:ea typeface="+mn-ea"/>
              </a:rPr>
              <a:t>, </a:t>
            </a:r>
            <a:endParaRPr lang="en-US" altLang="ko-KR" sz="1200" b="1" dirty="0" smtClean="0">
              <a:latin typeface="+mn-lt"/>
              <a:ea typeface="+mn-ea"/>
            </a:endParaRPr>
          </a:p>
          <a:p>
            <a:r>
              <a:rPr lang="en-US" altLang="ko-KR" sz="1200" b="1" dirty="0">
                <a:latin typeface="+mn-lt"/>
                <a:ea typeface="+mn-ea"/>
              </a:rPr>
              <a:t> </a:t>
            </a:r>
            <a:r>
              <a:rPr lang="en-US" altLang="ko-KR" sz="1200" b="1" dirty="0" smtClean="0">
                <a:latin typeface="+mn-lt"/>
                <a:ea typeface="+mn-ea"/>
              </a:rPr>
              <a:t>    </a:t>
            </a:r>
            <a:r>
              <a:rPr lang="ko-KR" altLang="en-US" sz="1200" b="1" dirty="0" smtClean="0">
                <a:latin typeface="+mn-lt"/>
                <a:ea typeface="+mn-ea"/>
              </a:rPr>
              <a:t>랜덤변수는 </a:t>
            </a:r>
            <a:r>
              <a:rPr lang="ko-KR" altLang="en-US" sz="1200" b="1" dirty="0">
                <a:latin typeface="+mn-lt"/>
                <a:ea typeface="+mn-ea"/>
              </a:rPr>
              <a:t>측정할 때마다 다른 값이 </a:t>
            </a:r>
            <a:r>
              <a:rPr lang="ko-KR" altLang="en-US" sz="1200" b="1" dirty="0" smtClean="0">
                <a:latin typeface="+mn-lt"/>
                <a:ea typeface="+mn-ea"/>
              </a:rPr>
              <a:t>나온다</a:t>
            </a:r>
            <a:r>
              <a:rPr lang="en-US" altLang="ko-KR" sz="1200" b="1" dirty="0" smtClean="0">
                <a:latin typeface="+mn-lt"/>
                <a:ea typeface="+mn-ea"/>
              </a:rPr>
              <a:t>. </a:t>
            </a:r>
          </a:p>
          <a:p>
            <a:endParaRPr lang="en-US" altLang="ko-KR" sz="1200" b="1" dirty="0" smtClean="0">
              <a:latin typeface="+mn-lt"/>
              <a:ea typeface="+mn-ea"/>
            </a:endParaRPr>
          </a:p>
          <a:p>
            <a:r>
              <a:rPr lang="ko-KR" altLang="en-US" sz="1200" b="1" dirty="0" smtClean="0">
                <a:latin typeface="+mn-lt"/>
                <a:ea typeface="+mn-ea"/>
              </a:rPr>
              <a:t>  </a:t>
            </a:r>
            <a:r>
              <a:rPr lang="en-US" altLang="ko-KR" sz="1200" b="1" dirty="0" smtClean="0">
                <a:latin typeface="+mn-lt"/>
                <a:ea typeface="+mn-ea"/>
              </a:rPr>
              <a:t>- </a:t>
            </a:r>
            <a:r>
              <a:rPr lang="ko-KR" altLang="en-US" sz="1200" b="1" dirty="0" smtClean="0">
                <a:latin typeface="+mn-lt"/>
                <a:ea typeface="+mn-ea"/>
              </a:rPr>
              <a:t>하지만</a:t>
            </a:r>
            <a:r>
              <a:rPr lang="en-US" altLang="ko-KR" sz="1200" b="1" dirty="0">
                <a:latin typeface="+mn-lt"/>
                <a:ea typeface="+mn-ea"/>
              </a:rPr>
              <a:t>, </a:t>
            </a:r>
            <a:r>
              <a:rPr lang="ko-KR" altLang="en-US" sz="1200" b="1" dirty="0">
                <a:latin typeface="+mn-lt"/>
                <a:ea typeface="+mn-ea"/>
              </a:rPr>
              <a:t>특정한 확률분포를 따르는 숫자를 생성하므로</a:t>
            </a:r>
            <a:r>
              <a:rPr lang="en-US" altLang="ko-KR" sz="1200" b="1" dirty="0">
                <a:latin typeface="+mn-lt"/>
                <a:ea typeface="+mn-ea"/>
              </a:rPr>
              <a:t>, </a:t>
            </a:r>
            <a:r>
              <a:rPr lang="ko-KR" altLang="en-US" sz="1200" b="1" dirty="0">
                <a:latin typeface="+mn-lt"/>
                <a:ea typeface="+mn-ea"/>
              </a:rPr>
              <a:t>랜덤변수에 대한 확률분포를 안다는 이야기는 랜덤변수 즉 </a:t>
            </a:r>
            <a:r>
              <a:rPr lang="ko-KR" altLang="en-US" sz="1200" b="1" dirty="0" err="1" smtClean="0">
                <a:latin typeface="+mn-lt"/>
                <a:ea typeface="+mn-ea"/>
              </a:rPr>
              <a:t>데이</a:t>
            </a:r>
            <a:endParaRPr lang="en-US" altLang="ko-KR" sz="1200" b="1" dirty="0" smtClean="0">
              <a:latin typeface="+mn-lt"/>
              <a:ea typeface="+mn-ea"/>
            </a:endParaRPr>
          </a:p>
          <a:p>
            <a:r>
              <a:rPr lang="en-US" altLang="ko-KR" sz="1200" b="1" dirty="0">
                <a:latin typeface="+mn-lt"/>
                <a:ea typeface="+mn-ea"/>
              </a:rPr>
              <a:t> </a:t>
            </a:r>
            <a:r>
              <a:rPr lang="en-US" altLang="ko-KR" sz="1200" b="1" dirty="0" smtClean="0">
                <a:latin typeface="+mn-lt"/>
                <a:ea typeface="+mn-ea"/>
              </a:rPr>
              <a:t>    </a:t>
            </a:r>
            <a:r>
              <a:rPr lang="ko-KR" altLang="en-US" sz="1200" b="1" dirty="0" smtClean="0">
                <a:latin typeface="+mn-lt"/>
                <a:ea typeface="+mn-ea"/>
              </a:rPr>
              <a:t>터에 </a:t>
            </a:r>
            <a:r>
              <a:rPr lang="ko-KR" altLang="en-US" sz="1200" b="1" dirty="0">
                <a:latin typeface="+mn-lt"/>
                <a:ea typeface="+mn-ea"/>
              </a:rPr>
              <a:t>대한 전부를 이해하고 있다는 것과 </a:t>
            </a:r>
            <a:r>
              <a:rPr lang="ko-KR" altLang="en-US" sz="1200" b="1" dirty="0" smtClean="0">
                <a:latin typeface="+mn-lt"/>
                <a:ea typeface="+mn-ea"/>
              </a:rPr>
              <a:t>같다</a:t>
            </a:r>
            <a:r>
              <a:rPr lang="en-US" altLang="ko-KR" sz="1200" b="1" dirty="0" smtClean="0">
                <a:latin typeface="+mn-lt"/>
                <a:ea typeface="+mn-ea"/>
              </a:rPr>
              <a:t>. </a:t>
            </a:r>
          </a:p>
          <a:p>
            <a:endParaRPr lang="en-US" altLang="ko-KR" sz="1200" b="1" dirty="0" smtClean="0">
              <a:latin typeface="+mn-lt"/>
              <a:ea typeface="+mn-ea"/>
            </a:endParaRPr>
          </a:p>
          <a:p>
            <a:endParaRPr lang="en-US" altLang="ko-KR" sz="1200" b="1" dirty="0" smtClean="0">
              <a:latin typeface="+mn-lt"/>
              <a:ea typeface="+mn-ea"/>
            </a:endParaRPr>
          </a:p>
          <a:p>
            <a:r>
              <a:rPr lang="en-US" altLang="ko-KR" sz="1400" dirty="0">
                <a:solidFill>
                  <a:srgbClr val="0000FF"/>
                </a:solidFill>
                <a:latin typeface="+mn-lt"/>
              </a:rPr>
              <a:t>• </a:t>
            </a:r>
            <a:r>
              <a:rPr lang="ko-KR" altLang="en-US" sz="1400" b="1" dirty="0" smtClean="0">
                <a:solidFill>
                  <a:srgbClr val="0000FF"/>
                </a:solidFill>
                <a:latin typeface="+mn-lt"/>
              </a:rPr>
              <a:t>확률분포를 안다면</a:t>
            </a:r>
            <a:r>
              <a:rPr lang="en-US" altLang="ko-KR" sz="1400" b="1" dirty="0" smtClean="0">
                <a:solidFill>
                  <a:srgbClr val="0000FF"/>
                </a:solidFill>
                <a:latin typeface="+mn-lt"/>
              </a:rPr>
              <a:t>? </a:t>
            </a:r>
          </a:p>
          <a:p>
            <a:endParaRPr lang="en-US" altLang="ko-KR" sz="1400" b="1" dirty="0" smtClean="0">
              <a:latin typeface="+mn-lt"/>
              <a:ea typeface="+mn-ea"/>
            </a:endParaRPr>
          </a:p>
          <a:p>
            <a:r>
              <a:rPr lang="en-US" altLang="ko-KR" sz="1200" b="1" dirty="0" smtClean="0">
                <a:latin typeface="+mn-lt"/>
                <a:ea typeface="+mn-ea"/>
              </a:rPr>
              <a:t>   - </a:t>
            </a:r>
            <a:r>
              <a:rPr lang="ko-KR" altLang="en-US" sz="1200" b="1" dirty="0" smtClean="0">
                <a:latin typeface="+mn-lt"/>
                <a:ea typeface="+mn-ea"/>
              </a:rPr>
              <a:t>확률분포를 </a:t>
            </a:r>
            <a:r>
              <a:rPr lang="ko-KR" altLang="en-US" sz="1200" b="1" dirty="0">
                <a:latin typeface="+mn-lt"/>
                <a:ea typeface="+mn-ea"/>
              </a:rPr>
              <a:t>알면 그 데이터의 예측 </a:t>
            </a:r>
            <a:r>
              <a:rPr lang="ko-KR" altLang="en-US" sz="1200" b="1" dirty="0" err="1">
                <a:latin typeface="+mn-lt"/>
                <a:ea typeface="+mn-ea"/>
              </a:rPr>
              <a:t>기댓값</a:t>
            </a:r>
            <a:r>
              <a:rPr lang="en-US" altLang="ko-KR" sz="1200" b="1" dirty="0">
                <a:latin typeface="+mn-lt"/>
                <a:ea typeface="+mn-ea"/>
              </a:rPr>
              <a:t>, </a:t>
            </a:r>
            <a:r>
              <a:rPr lang="ko-KR" altLang="en-US" sz="1200" b="1" dirty="0">
                <a:latin typeface="+mn-lt"/>
                <a:ea typeface="+mn-ea"/>
              </a:rPr>
              <a:t>데이터의 분산을 즉각 알아낼 수 있어 데이터의 통계적 특성을 바로 분석할 </a:t>
            </a:r>
            <a:endParaRPr lang="en-US" altLang="ko-KR" sz="1200" b="1" dirty="0" smtClean="0">
              <a:latin typeface="+mn-lt"/>
              <a:ea typeface="+mn-ea"/>
            </a:endParaRPr>
          </a:p>
          <a:p>
            <a:r>
              <a:rPr lang="en-US" altLang="ko-KR" sz="1200" b="1" dirty="0">
                <a:latin typeface="+mn-lt"/>
                <a:ea typeface="+mn-ea"/>
              </a:rPr>
              <a:t> </a:t>
            </a:r>
            <a:r>
              <a:rPr lang="en-US" altLang="ko-KR" sz="1200" b="1" dirty="0" smtClean="0">
                <a:latin typeface="+mn-lt"/>
                <a:ea typeface="+mn-ea"/>
              </a:rPr>
              <a:t>    </a:t>
            </a:r>
            <a:r>
              <a:rPr lang="ko-KR" altLang="en-US" sz="1200" b="1" dirty="0" smtClean="0">
                <a:latin typeface="+mn-lt"/>
                <a:ea typeface="+mn-ea"/>
              </a:rPr>
              <a:t>수 </a:t>
            </a:r>
            <a:r>
              <a:rPr lang="ko-KR" altLang="en-US" sz="1200" b="1" dirty="0">
                <a:latin typeface="+mn-lt"/>
                <a:ea typeface="+mn-ea"/>
              </a:rPr>
              <a:t>있으며</a:t>
            </a:r>
            <a:r>
              <a:rPr lang="en-US" altLang="ko-KR" sz="1200" b="1" dirty="0">
                <a:latin typeface="+mn-lt"/>
                <a:ea typeface="+mn-ea"/>
              </a:rPr>
              <a:t>, </a:t>
            </a:r>
            <a:r>
              <a:rPr lang="ko-KR" altLang="en-US" sz="1200" b="1" dirty="0">
                <a:latin typeface="+mn-lt"/>
                <a:ea typeface="+mn-ea"/>
              </a:rPr>
              <a:t>주어진 확률분포를 따르도록 데이터를 임의 생성하면 그 데이터는 확률분포를 구할 때 사용한 원 데이터와 </a:t>
            </a:r>
            <a:endParaRPr lang="en-US" altLang="ko-KR" sz="1200" b="1" dirty="0" smtClean="0">
              <a:latin typeface="+mn-lt"/>
              <a:ea typeface="+mn-ea"/>
            </a:endParaRPr>
          </a:p>
          <a:p>
            <a:r>
              <a:rPr lang="en-US" altLang="ko-KR" sz="1200" b="1" dirty="0">
                <a:latin typeface="+mn-lt"/>
                <a:ea typeface="+mn-ea"/>
              </a:rPr>
              <a:t> </a:t>
            </a:r>
            <a:r>
              <a:rPr lang="en-US" altLang="ko-KR" sz="1200" b="1" dirty="0" smtClean="0">
                <a:latin typeface="+mn-lt"/>
                <a:ea typeface="+mn-ea"/>
              </a:rPr>
              <a:t>    </a:t>
            </a:r>
            <a:r>
              <a:rPr lang="ko-KR" altLang="en-US" sz="1200" b="1" dirty="0" smtClean="0">
                <a:latin typeface="+mn-lt"/>
                <a:ea typeface="+mn-ea"/>
              </a:rPr>
              <a:t>유사한 </a:t>
            </a:r>
            <a:r>
              <a:rPr lang="ko-KR" altLang="en-US" sz="1200" b="1" dirty="0">
                <a:latin typeface="+mn-lt"/>
                <a:ea typeface="+mn-ea"/>
              </a:rPr>
              <a:t>값을 </a:t>
            </a:r>
            <a:r>
              <a:rPr lang="ko-KR" altLang="en-US" sz="1200" b="1" dirty="0" smtClean="0">
                <a:latin typeface="+mn-lt"/>
                <a:ea typeface="+mn-ea"/>
              </a:rPr>
              <a:t>가지게 된다</a:t>
            </a:r>
            <a:r>
              <a:rPr lang="en-US" altLang="ko-KR" sz="1200" b="1" dirty="0" smtClean="0">
                <a:latin typeface="+mn-lt"/>
                <a:ea typeface="+mn-ea"/>
              </a:rPr>
              <a:t>. </a:t>
            </a:r>
          </a:p>
          <a:p>
            <a:endParaRPr lang="en-US" altLang="ko-KR" sz="1200" b="1" dirty="0" smtClean="0">
              <a:latin typeface="+mn-lt"/>
              <a:ea typeface="+mn-ea"/>
            </a:endParaRPr>
          </a:p>
          <a:p>
            <a:r>
              <a:rPr lang="ko-KR" altLang="en-US" sz="1200" b="1" dirty="0" smtClean="0">
                <a:latin typeface="+mn-lt"/>
                <a:ea typeface="+mn-ea"/>
              </a:rPr>
              <a:t>   </a:t>
            </a:r>
            <a:r>
              <a:rPr lang="en-US" altLang="ko-KR" sz="1200" b="1" dirty="0" smtClean="0">
                <a:latin typeface="+mn-lt"/>
                <a:ea typeface="+mn-ea"/>
              </a:rPr>
              <a:t>- </a:t>
            </a:r>
            <a:r>
              <a:rPr lang="ko-KR" altLang="en-US" sz="1200" b="1" dirty="0" smtClean="0">
                <a:latin typeface="+mn-lt"/>
                <a:ea typeface="+mn-ea"/>
              </a:rPr>
              <a:t>즉</a:t>
            </a:r>
            <a:r>
              <a:rPr lang="en-US" altLang="ko-KR" sz="1200" b="1" dirty="0">
                <a:latin typeface="+mn-lt"/>
                <a:ea typeface="+mn-ea"/>
              </a:rPr>
              <a:t>, GAN</a:t>
            </a:r>
            <a:r>
              <a:rPr lang="ko-KR" altLang="en-US" sz="1200" b="1" dirty="0">
                <a:latin typeface="+mn-lt"/>
                <a:ea typeface="+mn-ea"/>
              </a:rPr>
              <a:t>과 같은 </a:t>
            </a:r>
            <a:r>
              <a:rPr lang="ko-KR" altLang="en-US" sz="1200" b="1" dirty="0" err="1">
                <a:latin typeface="+mn-lt"/>
                <a:ea typeface="+mn-ea"/>
              </a:rPr>
              <a:t>비지도학습이</a:t>
            </a:r>
            <a:r>
              <a:rPr lang="ko-KR" altLang="en-US" sz="1200" b="1" dirty="0">
                <a:latin typeface="+mn-lt"/>
                <a:ea typeface="+mn-ea"/>
              </a:rPr>
              <a:t> 가능한 </a:t>
            </a:r>
            <a:r>
              <a:rPr lang="ko-KR" altLang="en-US" sz="1200" b="1" dirty="0" err="1">
                <a:latin typeface="+mn-lt"/>
                <a:ea typeface="+mn-ea"/>
              </a:rPr>
              <a:t>머신러닝</a:t>
            </a:r>
            <a:r>
              <a:rPr lang="ko-KR" altLang="en-US" sz="1200" b="1" dirty="0">
                <a:latin typeface="+mn-lt"/>
                <a:ea typeface="+mn-ea"/>
              </a:rPr>
              <a:t> 알고리즘으로 데이터에 대한 확률분포를 모델링 할 수 있게 되면</a:t>
            </a:r>
            <a:r>
              <a:rPr lang="en-US" altLang="ko-KR" sz="1200" b="1" dirty="0">
                <a:latin typeface="+mn-lt"/>
                <a:ea typeface="+mn-ea"/>
              </a:rPr>
              <a:t>, </a:t>
            </a:r>
            <a:endParaRPr lang="en-US" altLang="ko-KR" sz="1200" b="1" dirty="0" smtClean="0">
              <a:latin typeface="+mn-lt"/>
              <a:ea typeface="+mn-ea"/>
            </a:endParaRPr>
          </a:p>
          <a:p>
            <a:r>
              <a:rPr lang="en-US" altLang="ko-KR" sz="1200" b="1" dirty="0">
                <a:latin typeface="+mn-lt"/>
                <a:ea typeface="+mn-ea"/>
              </a:rPr>
              <a:t> </a:t>
            </a:r>
            <a:r>
              <a:rPr lang="en-US" altLang="ko-KR" sz="1200" b="1" dirty="0" smtClean="0">
                <a:latin typeface="+mn-lt"/>
                <a:ea typeface="+mn-ea"/>
              </a:rPr>
              <a:t>     </a:t>
            </a:r>
            <a:r>
              <a:rPr lang="ko-KR" altLang="en-US" sz="1200" b="1" dirty="0" smtClean="0">
                <a:latin typeface="+mn-lt"/>
                <a:ea typeface="+mn-ea"/>
              </a:rPr>
              <a:t>원 </a:t>
            </a:r>
            <a:r>
              <a:rPr lang="ko-KR" altLang="en-US" sz="1200" b="1" dirty="0">
                <a:latin typeface="+mn-lt"/>
                <a:ea typeface="+mn-ea"/>
              </a:rPr>
              <a:t>데이터와 확률분포를 정확히 공유하는 무한히 많은 새로운 데이터를 새로 생성할 수 있음을 </a:t>
            </a:r>
            <a:r>
              <a:rPr lang="ko-KR" altLang="en-US" sz="1200" b="1" dirty="0" smtClean="0">
                <a:latin typeface="+mn-lt"/>
                <a:ea typeface="+mn-ea"/>
              </a:rPr>
              <a:t>의미한다</a:t>
            </a:r>
            <a:r>
              <a:rPr lang="en-US" altLang="ko-KR" sz="1200" b="1" dirty="0" smtClean="0">
                <a:latin typeface="+mn-lt"/>
                <a:ea typeface="+mn-ea"/>
              </a:rPr>
              <a:t>. </a:t>
            </a:r>
            <a:endParaRPr lang="ko-KR" altLang="en-US" sz="12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8619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4000" dirty="0" smtClean="0"/>
              <a:t> GAN: Generative Adversarial Networks</a:t>
            </a:r>
            <a:r>
              <a:rPr lang="ko-KR" altLang="en-US" sz="4000" dirty="0" smtClean="0"/>
              <a:t> </a:t>
            </a:r>
            <a:endParaRPr lang="en-US" altLang="ko-KR" sz="4000" dirty="0"/>
          </a:p>
          <a:p>
            <a:pPr marL="0" indent="0">
              <a:buNone/>
              <a:defRPr/>
            </a:pPr>
            <a:endParaRPr lang="en-US" altLang="ko-KR" sz="1600" dirty="0" smtClean="0"/>
          </a:p>
          <a:p>
            <a:pPr marL="0" indent="0">
              <a:buNone/>
              <a:defRPr/>
            </a:pPr>
            <a:r>
              <a:rPr lang="en-US" altLang="ko-KR" sz="3200" dirty="0" smtClean="0">
                <a:effectLst/>
              </a:rPr>
              <a:t>Magic of GANs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71021" y="6474811"/>
            <a:ext cx="719138" cy="260350"/>
          </a:xfrm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/>
            <a:fld id="{AD213DCA-3629-4B8E-B0DC-7B340E906BD1}" type="slidenum">
              <a:rPr lang="en-US" altLang="ko-KR" sz="1400">
                <a:solidFill>
                  <a:srgbClr val="0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pPr eaLnBrk="1" hangingPunct="1"/>
              <a:t>5</a:t>
            </a:fld>
            <a:endParaRPr lang="en-US" altLang="ko-KR" sz="1400" dirty="0">
              <a:solidFill>
                <a:srgbClr val="00000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991710" y="2035282"/>
            <a:ext cx="1251751" cy="1571348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24956"/>
            <a:ext cx="9144000" cy="416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7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4000" dirty="0" smtClean="0"/>
              <a:t> GAN: Generative Adversarial Networks</a:t>
            </a:r>
            <a:r>
              <a:rPr lang="ko-KR" altLang="en-US" sz="4000" dirty="0" smtClean="0"/>
              <a:t> </a:t>
            </a:r>
            <a:endParaRPr lang="en-US" altLang="ko-KR" sz="4000" dirty="0"/>
          </a:p>
          <a:p>
            <a:pPr marL="0" indent="0">
              <a:buNone/>
              <a:defRPr/>
            </a:pPr>
            <a:endParaRPr lang="en-US" altLang="ko-KR" sz="1600" dirty="0" smtClean="0"/>
          </a:p>
          <a:p>
            <a:pPr marL="0" indent="0">
              <a:buNone/>
              <a:defRPr/>
            </a:pPr>
            <a:r>
              <a:rPr lang="en-US" altLang="ko-KR" sz="3200" dirty="0" smtClean="0">
                <a:effectLst/>
              </a:rPr>
              <a:t>Magic of GANs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71021" y="6474811"/>
            <a:ext cx="719138" cy="260350"/>
          </a:xfrm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/>
            <a:fld id="{AD213DCA-3629-4B8E-B0DC-7B340E906BD1}" type="slidenum">
              <a:rPr lang="en-US" altLang="ko-KR" sz="1400">
                <a:solidFill>
                  <a:srgbClr val="0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pPr eaLnBrk="1" hangingPunct="1"/>
              <a:t>6</a:t>
            </a:fld>
            <a:endParaRPr lang="en-US" altLang="ko-KR" sz="1400" dirty="0">
              <a:solidFill>
                <a:srgbClr val="00000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991710" y="2035282"/>
            <a:ext cx="1251751" cy="1571348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6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135" y="3244575"/>
            <a:ext cx="914400" cy="9144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67" y="3862774"/>
            <a:ext cx="914400" cy="9144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510" y="2389774"/>
            <a:ext cx="914400" cy="9144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22" y="2419462"/>
            <a:ext cx="914400" cy="9144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317" y="2880774"/>
            <a:ext cx="914400" cy="9144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529" y="3862774"/>
            <a:ext cx="914400" cy="9144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027" y="3319462"/>
            <a:ext cx="914400" cy="9144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319" y="2880774"/>
            <a:ext cx="914400" cy="9144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221" y="3862774"/>
            <a:ext cx="914400" cy="9144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23" y="3521662"/>
            <a:ext cx="914400" cy="9144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510" y="2656318"/>
            <a:ext cx="914400" cy="914400"/>
          </a:xfrm>
          <a:prstGeom prst="rect">
            <a:avLst/>
          </a:prstGeom>
        </p:spPr>
      </p:pic>
      <p:pic>
        <p:nvPicPr>
          <p:cNvPr id="17" name="內容版面配置區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953" y="1634503"/>
            <a:ext cx="4688718" cy="468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29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4000" dirty="0" smtClean="0"/>
              <a:t> GAN: Generative Adversarial Networks</a:t>
            </a:r>
            <a:r>
              <a:rPr lang="ko-KR" altLang="en-US" sz="4000" dirty="0" smtClean="0"/>
              <a:t> </a:t>
            </a:r>
            <a:endParaRPr lang="en-US" altLang="ko-KR" sz="4000" dirty="0"/>
          </a:p>
          <a:p>
            <a:pPr marL="0" indent="0">
              <a:buNone/>
              <a:defRPr/>
            </a:pPr>
            <a:endParaRPr lang="en-US" altLang="ko-KR" sz="1600" dirty="0" smtClean="0"/>
          </a:p>
          <a:p>
            <a:pPr marL="0" indent="0">
              <a:buNone/>
              <a:defRPr/>
            </a:pPr>
            <a:r>
              <a:rPr lang="en-US" altLang="ko-KR" sz="3200" dirty="0" smtClean="0">
                <a:effectLst/>
              </a:rPr>
              <a:t>Magic of GANs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71021" y="6474811"/>
            <a:ext cx="719138" cy="260350"/>
          </a:xfrm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/>
            <a:fld id="{AD213DCA-3629-4B8E-B0DC-7B340E906BD1}" type="slidenum">
              <a:rPr lang="en-US" altLang="ko-KR" sz="1400">
                <a:solidFill>
                  <a:srgbClr val="0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pPr eaLnBrk="1" hangingPunct="1"/>
              <a:t>7</a:t>
            </a:fld>
            <a:endParaRPr lang="en-US" altLang="ko-KR" sz="1400" dirty="0">
              <a:solidFill>
                <a:srgbClr val="00000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991710" y="2035282"/>
            <a:ext cx="1251751" cy="1571348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7219"/>
            <a:ext cx="9144000" cy="458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4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4000" dirty="0" smtClean="0"/>
              <a:t> GAN: Generative Adversarial Networks</a:t>
            </a:r>
            <a:r>
              <a:rPr lang="ko-KR" altLang="en-US" sz="4000" dirty="0" smtClean="0"/>
              <a:t> </a:t>
            </a:r>
            <a:endParaRPr lang="en-US" altLang="ko-KR" sz="4000" dirty="0"/>
          </a:p>
          <a:p>
            <a:pPr marL="0" indent="0">
              <a:buNone/>
              <a:defRPr/>
            </a:pPr>
            <a:endParaRPr lang="en-US" altLang="ko-KR" sz="1600" dirty="0" smtClean="0"/>
          </a:p>
          <a:p>
            <a:pPr marL="0" indent="0">
              <a:buNone/>
              <a:defRPr/>
            </a:pPr>
            <a:r>
              <a:rPr lang="en-US" altLang="ko-KR" sz="3200" dirty="0" smtClean="0">
                <a:effectLst/>
              </a:rPr>
              <a:t>Basic Idea of GAN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71021" y="6474811"/>
            <a:ext cx="719138" cy="260350"/>
          </a:xfrm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/>
            <a:fld id="{AD213DCA-3629-4B8E-B0DC-7B340E906BD1}" type="slidenum">
              <a:rPr lang="en-US" altLang="ko-KR" sz="1400">
                <a:solidFill>
                  <a:srgbClr val="0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pPr eaLnBrk="1" hangingPunct="1"/>
              <a:t>8</a:t>
            </a:fld>
            <a:endParaRPr lang="en-US" altLang="ko-KR" sz="1400" dirty="0">
              <a:solidFill>
                <a:srgbClr val="00000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991710" y="2035282"/>
            <a:ext cx="1251751" cy="1571348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90" y="1609841"/>
            <a:ext cx="7981025" cy="499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53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4000" dirty="0" smtClean="0"/>
              <a:t> GAN: Generative Adversarial Networks</a:t>
            </a:r>
            <a:r>
              <a:rPr lang="ko-KR" altLang="en-US" sz="4000" dirty="0" smtClean="0"/>
              <a:t> </a:t>
            </a:r>
            <a:endParaRPr lang="en-US" altLang="ko-KR" sz="4000" dirty="0"/>
          </a:p>
          <a:p>
            <a:pPr marL="0" indent="0">
              <a:buNone/>
              <a:defRPr/>
            </a:pPr>
            <a:endParaRPr lang="en-US" altLang="ko-KR" sz="1600" dirty="0" smtClean="0"/>
          </a:p>
          <a:p>
            <a:pPr marL="0" indent="0">
              <a:buNone/>
              <a:defRPr/>
            </a:pPr>
            <a:r>
              <a:rPr lang="en-US" altLang="ko-KR" sz="3200" dirty="0" smtClean="0">
                <a:effectLst/>
              </a:rPr>
              <a:t>Basic Idea of GAN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71021" y="6474811"/>
            <a:ext cx="719138" cy="260350"/>
          </a:xfrm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/>
            <a:fld id="{AD213DCA-3629-4B8E-B0DC-7B340E906BD1}" type="slidenum">
              <a:rPr lang="en-US" altLang="ko-KR" sz="1400">
                <a:solidFill>
                  <a:srgbClr val="0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pPr eaLnBrk="1" hangingPunct="1"/>
              <a:t>9</a:t>
            </a:fld>
            <a:endParaRPr lang="en-US" altLang="ko-KR" sz="1400" dirty="0">
              <a:solidFill>
                <a:srgbClr val="00000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991710" y="2035282"/>
            <a:ext cx="1251751" cy="1571348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90" y="1739320"/>
            <a:ext cx="7989903" cy="4612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6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20060928_협의23_이수형">
  <a:themeElements>
    <a:clrScheme name="20060928_협의23_이수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0060928_협의23_이수형">
      <a:majorFont>
        <a:latin typeface="휴먼엑스포"/>
        <a:ea typeface="휴먼엑스포"/>
        <a:cs typeface=""/>
      </a:majorFont>
      <a:minorFont>
        <a:latin typeface="Arial"/>
        <a:ea typeface="휴먼엑스포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1" hangingPunct="1">
          <a:lnSpc>
            <a:spcPct val="7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Y헤드라인M" pitchFamily="18" charset="-127"/>
            <a:ea typeface="HY헤드라인M" pitchFamily="18" charset="-127"/>
          </a:defRPr>
        </a:defPPr>
      </a:lstStyle>
    </a:spDef>
    <a:lnDef>
      <a:spPr bwMode="auto"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20060928_협의23_이수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60928_협의23_이수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60928_협의23_이수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60928_협의23_이수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60928_협의23_이수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60928_협의23_이수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60928_협의23_이수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60928_협의23_이수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60928_협의23_이수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60928_협의23_이수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60928_협의23_이수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60928_협의23_이수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40398</TotalTime>
  <Words>2042</Words>
  <Application>Microsoft Office PowerPoint</Application>
  <PresentationFormat>화면 슬라이드 쇼(4:3)</PresentationFormat>
  <Paragraphs>400</Paragraphs>
  <Slides>27</Slides>
  <Notes>27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28" baseType="lpstr">
      <vt:lpstr>1_20060928_협의23_이수형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KNU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연구실별 발표 - 수중 탐지 연구실</dc:title>
  <dc:creator>bwng</dc:creator>
  <cp:lastModifiedBy>Windows 사용자</cp:lastModifiedBy>
  <cp:revision>1289</cp:revision>
  <cp:lastPrinted>2015-04-11T07:39:36Z</cp:lastPrinted>
  <dcterms:created xsi:type="dcterms:W3CDTF">2006-12-04T00:43:28Z</dcterms:created>
  <dcterms:modified xsi:type="dcterms:W3CDTF">2019-07-24T06:51:51Z</dcterms:modified>
</cp:coreProperties>
</file>